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7"/>
  </p:notesMasterIdLst>
  <p:sldIdLst>
    <p:sldId id="256" r:id="rId2"/>
    <p:sldId id="257" r:id="rId3"/>
    <p:sldId id="514" r:id="rId4"/>
    <p:sldId id="352" r:id="rId5"/>
    <p:sldId id="348" r:id="rId6"/>
    <p:sldId id="349" r:id="rId7"/>
    <p:sldId id="537" r:id="rId8"/>
    <p:sldId id="559" r:id="rId9"/>
    <p:sldId id="555" r:id="rId10"/>
    <p:sldId id="556" r:id="rId11"/>
    <p:sldId id="535" r:id="rId12"/>
    <p:sldId id="517" r:id="rId13"/>
    <p:sldId id="583" r:id="rId14"/>
    <p:sldId id="518" r:id="rId15"/>
    <p:sldId id="536" r:id="rId16"/>
    <p:sldId id="586" r:id="rId17"/>
    <p:sldId id="526" r:id="rId18"/>
    <p:sldId id="501" r:id="rId19"/>
    <p:sldId id="531" r:id="rId20"/>
    <p:sldId id="533" r:id="rId21"/>
    <p:sldId id="505" r:id="rId22"/>
    <p:sldId id="585" r:id="rId23"/>
    <p:sldId id="522" r:id="rId24"/>
    <p:sldId id="504" r:id="rId25"/>
    <p:sldId id="507" r:id="rId26"/>
    <p:sldId id="506" r:id="rId27"/>
    <p:sldId id="587" r:id="rId28"/>
    <p:sldId id="524" r:id="rId29"/>
    <p:sldId id="589" r:id="rId30"/>
    <p:sldId id="552" r:id="rId31"/>
    <p:sldId id="500" r:id="rId32"/>
    <p:sldId id="573" r:id="rId33"/>
    <p:sldId id="510" r:id="rId34"/>
    <p:sldId id="549" r:id="rId35"/>
    <p:sldId id="548" r:id="rId36"/>
    <p:sldId id="547" r:id="rId37"/>
    <p:sldId id="546" r:id="rId38"/>
    <p:sldId id="543" r:id="rId39"/>
    <p:sldId id="569" r:id="rId40"/>
    <p:sldId id="570" r:id="rId41"/>
    <p:sldId id="571" r:id="rId42"/>
    <p:sldId id="553" r:id="rId43"/>
    <p:sldId id="511" r:id="rId44"/>
    <p:sldId id="544" r:id="rId45"/>
    <p:sldId id="266" r:id="rId4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2802" autoAdjust="0"/>
  </p:normalViewPr>
  <p:slideViewPr>
    <p:cSldViewPr snapToGrid="0">
      <p:cViewPr varScale="1">
        <p:scale>
          <a:sx n="57" d="100"/>
          <a:sy n="57" d="100"/>
        </p:scale>
        <p:origin x="72" y="5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notesMaster" Target="notesMasters/notesMaster1.xml"/><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77BB08-8152-4C71-B540-513459DD4FE2}" type="datetimeFigureOut">
              <a:rPr lang="zh-CN" altLang="en-US" smtClean="0"/>
              <a:t>2021/12/5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DDF1F35-DD96-4647-BFAE-A2CDE388EDD3}" type="slidenum">
              <a:rPr lang="zh-CN" altLang="en-US" smtClean="0"/>
              <a:t>‹#›</a:t>
            </a:fld>
            <a:endParaRPr lang="zh-CN" altLang="en-US"/>
          </a:p>
        </p:txBody>
      </p:sp>
    </p:spTree>
    <p:extLst>
      <p:ext uri="{BB962C8B-B14F-4D97-AF65-F5344CB8AC3E}">
        <p14:creationId xmlns:p14="http://schemas.microsoft.com/office/powerpoint/2010/main" val="22123071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ETH: </a:t>
            </a:r>
            <a:r>
              <a:rPr lang="zh-CN" altLang="en-US" dirty="0"/>
              <a:t>苏黎世联邦理工学院</a:t>
            </a:r>
            <a:endParaRPr lang="en-US" altLang="zh-CN" dirty="0"/>
          </a:p>
          <a:p>
            <a:endParaRPr lang="zh-CN" altLang="en-US" dirty="0"/>
          </a:p>
        </p:txBody>
      </p:sp>
      <p:sp>
        <p:nvSpPr>
          <p:cNvPr id="4" name="灯片编号占位符 3"/>
          <p:cNvSpPr>
            <a:spLocks noGrp="1"/>
          </p:cNvSpPr>
          <p:nvPr>
            <p:ph type="sldNum" sz="quarter" idx="5"/>
          </p:nvPr>
        </p:nvSpPr>
        <p:spPr/>
        <p:txBody>
          <a:bodyPr/>
          <a:lstStyle/>
          <a:p>
            <a:fld id="{3DDF1F35-DD96-4647-BFAE-A2CDE388EDD3}" type="slidenum">
              <a:rPr lang="zh-CN" altLang="en-US" smtClean="0"/>
              <a:t>1</a:t>
            </a:fld>
            <a:endParaRPr lang="zh-CN" altLang="en-US"/>
          </a:p>
        </p:txBody>
      </p:sp>
    </p:spTree>
    <p:extLst>
      <p:ext uri="{BB962C8B-B14F-4D97-AF65-F5344CB8AC3E}">
        <p14:creationId xmlns:p14="http://schemas.microsoft.com/office/powerpoint/2010/main" val="38267639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对于我们在这项工作中表征的每个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标准或类型。</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我们使用三个独立的测试基础设施</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我们将一种基于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FPGA</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SoftMC</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基础架构用于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DDR3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芯片，另一种用于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DDR4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芯片，我们还使用内部测试硬件基础设施来检查</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LPDDR4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在我们的基础设施中，我们对</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命令、时序参数和温度进行了细粒度控制。</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以下就是我们基于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FPGA</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DDR4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测试基础架构的示例</a:t>
            </a:r>
          </a:p>
        </p:txBody>
      </p:sp>
      <p:sp>
        <p:nvSpPr>
          <p:cNvPr id="4" name="Slide Number Placeholder 3"/>
          <p:cNvSpPr>
            <a:spLocks noGrp="1"/>
          </p:cNvSpPr>
          <p:nvPr>
            <p:ph type="sldNum" sz="quarter" idx="10"/>
          </p:nvPr>
        </p:nvSpPr>
        <p:spPr/>
        <p:txBody>
          <a:bodyPr/>
          <a:lstStyle/>
          <a:p>
            <a:fld id="{35E676A0-33B1-4B4B-B1AA-B0B917FCAA93}" type="slidenum">
              <a:rPr lang="en-US" smtClean="0"/>
              <a:t>11</a:t>
            </a:fld>
            <a:endParaRPr lang="en-US"/>
          </a:p>
        </p:txBody>
      </p:sp>
    </p:spTree>
    <p:extLst>
      <p:ext uri="{BB962C8B-B14F-4D97-AF65-F5344CB8AC3E}">
        <p14:creationId xmlns:p14="http://schemas.microsoft.com/office/powerpoint/2010/main" val="27550061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在这里，我们展示了一个表格，其中</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列出了我们测试的所有</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芯片</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。我们表征了来自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300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模块的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1500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多个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涵盖我们匿名为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ABC</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的三大</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制造商的三种</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类型或标准</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DDR3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DDR4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LPDDR4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我们注意到我们测试的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LPDDR4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芯片上实现了片上</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ECC</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我们为每种</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类型（旧</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1x</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1y</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）确定了两个</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技术节点</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，我们根据制造日期、数据表发布日期、购买日期和特征结果对其进行分类。</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我们定义了术语——</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类型节点</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，它指的是描述芯片类型和技术节点生成的配置。</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在我们表征的芯片中，我们确定了列出的六种</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类型节点配置</a:t>
            </a:r>
          </a:p>
        </p:txBody>
      </p:sp>
      <p:sp>
        <p:nvSpPr>
          <p:cNvPr id="4" name="Slide Number Placeholder 3"/>
          <p:cNvSpPr>
            <a:spLocks noGrp="1"/>
          </p:cNvSpPr>
          <p:nvPr>
            <p:ph type="sldNum" sz="quarter" idx="10"/>
          </p:nvPr>
        </p:nvSpPr>
        <p:spPr/>
        <p:txBody>
          <a:bodyPr/>
          <a:lstStyle/>
          <a:p>
            <a:fld id="{35E676A0-33B1-4B4B-B1AA-B0B917FCAA93}" type="slidenum">
              <a:rPr lang="en-US" smtClean="0"/>
              <a:t>12</a:t>
            </a:fld>
            <a:endParaRPr lang="en-US"/>
          </a:p>
        </p:txBody>
      </p:sp>
    </p:spTree>
    <p:extLst>
      <p:ext uri="{BB962C8B-B14F-4D97-AF65-F5344CB8AC3E}">
        <p14:creationId xmlns:p14="http://schemas.microsoft.com/office/powerpoint/2010/main" val="12662159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为了在最坏情况下表征我们的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芯片，我们采取了两种措施</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首先，我们</a:t>
            </a: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防止外部干扰源</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，以便测试的核心循环（或重复激活行的代码序列）可以根据需要一致运行且不会终端。在测试的核心循环期间，我们禁用</a:t>
            </a:r>
          </a:p>
          <a:p>
            <a:pPr marL="1143000" lvl="2" indent="-228600" algn="just">
              <a:buFont typeface="+mj-lt"/>
              <a:buAutoNum type="romanLcPeriod"/>
            </a:pPr>
            <a:r>
              <a:rPr lang="en-US" altLang="zh-CN" sz="1050" b="1"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刷新</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，因此在</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测试期间不会刷新受害行</a:t>
            </a:r>
          </a:p>
          <a:p>
            <a:pPr marL="1143000" lvl="2" indent="-228600" algn="just">
              <a:buFont typeface="+mj-lt"/>
              <a:buAutoNum type="romanLcPeriod"/>
            </a:pPr>
            <a:r>
              <a:rPr lang="en-US" altLang="zh-CN" sz="1050" b="1"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校准事件</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，以最大限度地减少测试时间的变化</a:t>
            </a:r>
          </a:p>
          <a:p>
            <a:pPr marL="1143000" lvl="2" indent="-228600" algn="just">
              <a:buFont typeface="+mj-lt"/>
              <a:buAutoNum type="romanLcPeriod"/>
            </a:pPr>
            <a:r>
              <a:rPr lang="en-US" altLang="zh-CN" sz="1050" b="1"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缓解机制</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确保我们可以直接观察电路级位翻转，以便我们可以在电路技术级别而不是系统级别对</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漏洞做出结论</a:t>
            </a:r>
          </a:p>
          <a:p>
            <a:pPr marL="1143000" lvl="2" indent="-228600" algn="just">
              <a:buFont typeface="+mj-lt"/>
              <a:buAutoNum type="romanL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我们还确保测试的核心循环运行时间短于刷新窗口，以防止保留失败干扰我们的结果</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其次，我们尝试</a:t>
            </a: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发布最坏情况的访问序列</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以引发</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位翻转</a:t>
            </a:r>
          </a:p>
          <a:p>
            <a:pPr marL="1143000" lvl="2" indent="-228600" algn="just">
              <a:buFont typeface="+mj-lt"/>
              <a:buAutoNum type="romanL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我们根据先前工作的观察构建最坏情况的访问序列，使用这些观察结果，我们通过尽可能快地重复访问两个直接物理相邻的行来测试每一行对</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的最坏情况漏洞</a:t>
            </a:r>
          </a:p>
        </p:txBody>
      </p:sp>
      <p:sp>
        <p:nvSpPr>
          <p:cNvPr id="4" name="Slide Number Placeholder 3"/>
          <p:cNvSpPr>
            <a:spLocks noGrp="1"/>
          </p:cNvSpPr>
          <p:nvPr>
            <p:ph type="sldNum" sz="quarter" idx="5"/>
          </p:nvPr>
        </p:nvSpPr>
        <p:spPr/>
        <p:txBody>
          <a:bodyPr/>
          <a:lstStyle/>
          <a:p>
            <a:fld id="{35E676A0-33B1-4B4B-B1AA-B0B917FCAA93}" type="slidenum">
              <a:rPr lang="en-US" smtClean="0"/>
              <a:t>13</a:t>
            </a:fld>
            <a:endParaRPr lang="en-US"/>
          </a:p>
        </p:txBody>
      </p:sp>
    </p:spTree>
    <p:extLst>
      <p:ext uri="{BB962C8B-B14F-4D97-AF65-F5344CB8AC3E}">
        <p14:creationId xmlns:p14="http://schemas.microsoft.com/office/powerpoint/2010/main" val="42522085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我们使用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图和一段伪代码来描述我们的</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特性测试。为了测试</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中的每一行，我们运行以下序列</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首先，我们该行设置为受害者行，我们将在其中诱导</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然后我们选择两个物理上相邻的行作为我们将重复访问的攻击行</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然后我们禁用刷新以防止刷新操作中断我们测试的核心循环</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然后我们刷新受害行，以便我们在充满电的行上引发</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位翻转，并最大限度地减少来自单元格中电荷变化的干扰</a:t>
            </a:r>
          </a:p>
        </p:txBody>
      </p:sp>
      <p:sp>
        <p:nvSpPr>
          <p:cNvPr id="4" name="Slide Number Placeholder 3"/>
          <p:cNvSpPr>
            <a:spLocks noGrp="1"/>
          </p:cNvSpPr>
          <p:nvPr>
            <p:ph type="sldNum" sz="quarter" idx="10"/>
          </p:nvPr>
        </p:nvSpPr>
        <p:spPr/>
        <p:txBody>
          <a:bodyPr/>
          <a:lstStyle/>
          <a:p>
            <a:fld id="{35E676A0-33B1-4B4B-B1AA-B0B917FCAA93}" type="slidenum">
              <a:rPr lang="en-US" smtClean="0"/>
              <a:t>14</a:t>
            </a:fld>
            <a:endParaRPr lang="en-US"/>
          </a:p>
        </p:txBody>
      </p:sp>
    </p:spTree>
    <p:extLst>
      <p:ext uri="{BB962C8B-B14F-4D97-AF65-F5344CB8AC3E}">
        <p14:creationId xmlns:p14="http://schemas.microsoft.com/office/powerpoint/2010/main" val="28971537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然后通过交替访问攻击者行在我们的核心测试循环中引发</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请注意，我们称之为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HC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个锤子是指两次访问，每个攻击者一个</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规定敲击</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hammer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次数后，我们启用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刷新以防止进一步的保留失败并记录产生的</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位翻转以供分析</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最后，我们将位翻转恢复到它们的原始值</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我们对</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芯片中的所有行重复此序列</a:t>
            </a:r>
          </a:p>
        </p:txBody>
      </p:sp>
      <p:sp>
        <p:nvSpPr>
          <p:cNvPr id="4" name="Slide Number Placeholder 3"/>
          <p:cNvSpPr>
            <a:spLocks noGrp="1"/>
          </p:cNvSpPr>
          <p:nvPr>
            <p:ph type="sldNum" sz="quarter" idx="10"/>
          </p:nvPr>
        </p:nvSpPr>
        <p:spPr/>
        <p:txBody>
          <a:bodyPr/>
          <a:lstStyle/>
          <a:p>
            <a:fld id="{35E676A0-33B1-4B4B-B1AA-B0B917FCAA93}" type="slidenum">
              <a:rPr lang="en-US" smtClean="0"/>
              <a:t>15</a:t>
            </a:fld>
            <a:endParaRPr lang="en-US"/>
          </a:p>
        </p:txBody>
      </p:sp>
    </p:spTree>
    <p:extLst>
      <p:ext uri="{BB962C8B-B14F-4D97-AF65-F5344CB8AC3E}">
        <p14:creationId xmlns:p14="http://schemas.microsoft.com/office/powerpoint/2010/main" val="194090244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在进入详细结果之前，我将介绍我们对</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1500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多个芯片的实验特性研究的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3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个关键要点。</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首先，较新的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技术节点的芯片更容易受到</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的攻击</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其次，今天有些芯片最弱的单元仅在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4800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次锤击后就失效了</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第三，较新的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技术节点的芯片可以在更多行中表现出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位翻转，并且离受害者行更远</a:t>
            </a:r>
          </a:p>
        </p:txBody>
      </p:sp>
      <p:sp>
        <p:nvSpPr>
          <p:cNvPr id="4" name="Slide Number Placeholder 3"/>
          <p:cNvSpPr>
            <a:spLocks noGrp="1"/>
          </p:cNvSpPr>
          <p:nvPr>
            <p:ph type="sldNum" sz="quarter" idx="5"/>
          </p:nvPr>
        </p:nvSpPr>
        <p:spPr/>
        <p:txBody>
          <a:bodyPr/>
          <a:lstStyle/>
          <a:p>
            <a:fld id="{35E676A0-33B1-4B4B-B1AA-B0B917FCAA93}" type="slidenum">
              <a:rPr lang="en-US" smtClean="0"/>
              <a:t>16</a:t>
            </a:fld>
            <a:endParaRPr lang="en-US"/>
          </a:p>
        </p:txBody>
      </p:sp>
    </p:spTree>
    <p:extLst>
      <p:ext uri="{BB962C8B-B14F-4D97-AF65-F5344CB8AC3E}">
        <p14:creationId xmlns:p14="http://schemas.microsoft.com/office/powerpoint/2010/main" val="13219167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我们要回答的第一个问题是“我们能否在所有</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芯片中引入</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我们发现除了许多</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DDR3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芯片之外，我们能够在我们测试的所有芯片中引起</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我们发现在整个芯片组中，</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84%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是易受攻击的。剩下的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16%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是</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DDR3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使用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DDR3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旧芯片，我们发现只有</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12%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的芯片易受攻击。在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DDR3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新芯片中，我们发现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65%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的芯片易受攻击</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我们得出结论，基于从旧</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DDR3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到新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DDR3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的百分比增加，所有其他较新的芯片都容易受到攻击，以及我们稍后将展示的，我们得出结论，较新的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芯片更容易受到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的影响。</a:t>
            </a:r>
          </a:p>
        </p:txBody>
      </p:sp>
      <p:sp>
        <p:nvSpPr>
          <p:cNvPr id="4" name="Slide Number Placeholder 3"/>
          <p:cNvSpPr>
            <a:spLocks noGrp="1"/>
          </p:cNvSpPr>
          <p:nvPr>
            <p:ph type="sldNum" sz="quarter" idx="5"/>
          </p:nvPr>
        </p:nvSpPr>
        <p:spPr/>
        <p:txBody>
          <a:bodyPr/>
          <a:lstStyle/>
          <a:p>
            <a:fld id="{35E676A0-33B1-4B4B-B1AA-B0B917FCAA93}" type="slidenum">
              <a:rPr lang="en-US" smtClean="0"/>
              <a:t>17</a:t>
            </a:fld>
            <a:endParaRPr lang="en-US"/>
          </a:p>
        </p:txBody>
      </p:sp>
    </p:spTree>
    <p:extLst>
      <p:ext uri="{BB962C8B-B14F-4D97-AF65-F5344CB8AC3E}">
        <p14:creationId xmlns:p14="http://schemas.microsoft.com/office/powerpoint/2010/main" val="289761624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我们要回答的第二个问题是“某些数据模式在诱导</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位翻转方面是否比其他数据模式更有效？</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我们测试了之前工作中通常检查的几种数据模式，以确定最坏情况的数据模式，以引发</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最坏情况的数据模式在同一制造商和</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类型节点配置的芯片之间是一致的</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并且我们使用每个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芯片的最坏情况数据模式来表征每个芯片在最坏情况下的特征，并最大限度地减少大量测试时间</a:t>
            </a:r>
          </a:p>
        </p:txBody>
      </p:sp>
      <p:sp>
        <p:nvSpPr>
          <p:cNvPr id="4" name="Slide Number Placeholder 3"/>
          <p:cNvSpPr>
            <a:spLocks noGrp="1"/>
          </p:cNvSpPr>
          <p:nvPr>
            <p:ph type="sldNum" sz="quarter" idx="5"/>
          </p:nvPr>
        </p:nvSpPr>
        <p:spPr/>
        <p:txBody>
          <a:bodyPr/>
          <a:lstStyle/>
          <a:p>
            <a:fld id="{35E676A0-33B1-4B4B-B1AA-B0B917FCAA93}" type="slidenum">
              <a:rPr lang="en-US" smtClean="0"/>
              <a:t>18</a:t>
            </a:fld>
            <a:endParaRPr lang="en-US"/>
          </a:p>
        </p:txBody>
      </p:sp>
    </p:spTree>
    <p:extLst>
      <p:ext uri="{BB962C8B-B14F-4D97-AF65-F5344CB8AC3E}">
        <p14:creationId xmlns:p14="http://schemas.microsoft.com/office/powerpoint/2010/main" val="396451022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我们要回答的第三个问题是“</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Hammer Count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如何影响引发的位翻转次数？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y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轴上绘制了</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位翻转率（或观察到的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位翻转数与测试的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行中的总位数）作为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x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轴上的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hammer count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的函数</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以</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Mfr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的新芯片为例</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请记住，</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Hammer Count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定义为两次访问。对相邻两行中的每一行进行一次访问</a:t>
            </a:r>
          </a:p>
        </p:txBody>
      </p:sp>
      <p:sp>
        <p:nvSpPr>
          <p:cNvPr id="4" name="Slide Number Placeholder 3"/>
          <p:cNvSpPr>
            <a:spLocks noGrp="1"/>
          </p:cNvSpPr>
          <p:nvPr>
            <p:ph type="sldNum" sz="quarter" idx="5"/>
          </p:nvPr>
        </p:nvSpPr>
        <p:spPr/>
        <p:txBody>
          <a:bodyPr/>
          <a:lstStyle/>
          <a:p>
            <a:fld id="{35E676A0-33B1-4B4B-B1AA-B0B917FCAA93}" type="slidenum">
              <a:rPr lang="en-US" smtClean="0"/>
              <a:t>19</a:t>
            </a:fld>
            <a:endParaRPr lang="en-US"/>
          </a:p>
        </p:txBody>
      </p:sp>
    </p:spTree>
    <p:extLst>
      <p:ext uri="{BB962C8B-B14F-4D97-AF65-F5344CB8AC3E}">
        <p14:creationId xmlns:p14="http://schemas.microsoft.com/office/powerpoint/2010/main" val="3670344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我们在每个制造商的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类型节点配置中绘制了这些曲线中的每一条</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我们发现较新的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DDR4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技术节点显示出增加</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位翻转率的明显趋势。</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相同的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Hammer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计数值导致所有</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制造商的从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DDR4-old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DDR4-new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位翻转率增加</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这表明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b="1"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位翻转率随着更新的技术节点生成而增加。</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更强的第二个结论：由此可见，随着技术节点的产生，</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rh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位翻转会增加。我们以</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为例，</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从旧的</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DDR4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技术节点转换到新的</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DDR4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技术节点时，</a:t>
            </a:r>
            <a:r>
              <a:rPr lang="en-US" altLang="zh-CN" sz="1800" b="1"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位翻转率正在增加</a:t>
            </a:r>
          </a:p>
        </p:txBody>
      </p:sp>
      <p:sp>
        <p:nvSpPr>
          <p:cNvPr id="4" name="Slide Number Placeholder 3"/>
          <p:cNvSpPr>
            <a:spLocks noGrp="1"/>
          </p:cNvSpPr>
          <p:nvPr>
            <p:ph type="sldNum" sz="quarter" idx="5"/>
          </p:nvPr>
        </p:nvSpPr>
        <p:spPr/>
        <p:txBody>
          <a:bodyPr/>
          <a:lstStyle/>
          <a:p>
            <a:fld id="{35E676A0-33B1-4B4B-B1AA-B0B917FCAA93}" type="slidenum">
              <a:rPr lang="en-US" smtClean="0"/>
              <a:t>20</a:t>
            </a:fld>
            <a:endParaRPr lang="en-US"/>
          </a:p>
        </p:txBody>
      </p:sp>
    </p:spTree>
    <p:extLst>
      <p:ext uri="{BB962C8B-B14F-4D97-AF65-F5344CB8AC3E}">
        <p14:creationId xmlns:p14="http://schemas.microsoft.com/office/powerpoint/2010/main" val="26872144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为了从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行访问数据，比如第</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2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行，内存控制器必须首先打开或激活该行。在第二行的所有请求都得到服务后，内存控制器必须关闭或预充电该行，以便开始访问另一行的数据。</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由于单元封装密度增加可能导致单元间干扰增加，快速激活和预充电</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行可能导致附近行中的位翻转，继续访问同一行会导致附近行出现更多失败。我们将快速访问的行称为攻击者行，将包含位翻转的行称为受害行。</a:t>
            </a:r>
          </a:p>
        </p:txBody>
      </p:sp>
      <p:sp>
        <p:nvSpPr>
          <p:cNvPr id="4" name="Slide Number Placeholder 3"/>
          <p:cNvSpPr>
            <a:spLocks noGrp="1"/>
          </p:cNvSpPr>
          <p:nvPr>
            <p:ph type="sldNum" sz="quarter" idx="10"/>
          </p:nvPr>
        </p:nvSpPr>
        <p:spPr/>
        <p:txBody>
          <a:bodyPr/>
          <a:lstStyle/>
          <a:p>
            <a:fld id="{35E676A0-33B1-4B4B-B1AA-B0B917FCAA93}" type="slidenum">
              <a:rPr lang="en-US" smtClean="0"/>
              <a:t>3</a:t>
            </a:fld>
            <a:endParaRPr lang="en-US"/>
          </a:p>
        </p:txBody>
      </p:sp>
    </p:spTree>
    <p:extLst>
      <p:ext uri="{BB962C8B-B14F-4D97-AF65-F5344CB8AC3E}">
        <p14:creationId xmlns:p14="http://schemas.microsoft.com/office/powerpoint/2010/main" val="38851999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我们要回答的下一个问题是“与攻击者行相关的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位翻转在哪里发生？</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en-US" sz="1800" b="1" kern="100" dirty="0">
                <a:effectLst/>
                <a:latin typeface="等线" panose="02010600030101010101" pitchFamily="2" charset="-122"/>
                <a:ea typeface="等线" panose="02010600030101010101" pitchFamily="2" charset="-122"/>
                <a:cs typeface="Times New Roman" panose="02020603050405020304" pitchFamily="18" charset="0"/>
              </a:rPr>
              <a:t>给定行中发生的 </a:t>
            </a:r>
            <a:r>
              <a:rPr lang="en-US" altLang="zh-CN" sz="1800" b="1"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en-US" sz="1800" b="1" kern="100" dirty="0">
                <a:effectLst/>
                <a:latin typeface="等线" panose="02010600030101010101" pitchFamily="2" charset="-122"/>
                <a:ea typeface="等线" panose="02010600030101010101" pitchFamily="2" charset="-122"/>
                <a:cs typeface="Times New Roman" panose="02020603050405020304" pitchFamily="18" charset="0"/>
              </a:rPr>
              <a:t>位翻转次数随着与受害行（行 </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0</a:t>
            </a:r>
            <a:r>
              <a:rPr lang="zh-CN" altLang="en-US" sz="1800" b="1" kern="100" dirty="0">
                <a:effectLst/>
                <a:latin typeface="等线" panose="02010600030101010101" pitchFamily="2" charset="-122"/>
                <a:ea typeface="等线" panose="02010600030101010101" pitchFamily="2" charset="-122"/>
                <a:cs typeface="Times New Roman" panose="02020603050405020304" pitchFamily="18" charset="0"/>
              </a:rPr>
              <a:t>）的距离增加而减少。</a:t>
            </a:r>
            <a:endPar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我们以</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Mfr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旧芯片的所有观察到的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位翻转中发生在与受害行的给定行偏移中发生的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位翻转的比例作为示例。</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偏移量</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处的攻击者行被标记，误差线显示我们测试芯片的分布标准偏差。</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我们发现在给定行中发生的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位翻转的次数随着与受害行（或行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）的距离增加而减少。</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这是因为第</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0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行是用双面锤从两侧锤击，而第</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2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行和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-2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行仅从单侧</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锤击</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35E676A0-33B1-4B4B-B1AA-B0B917FCAA93}" type="slidenum">
              <a:rPr lang="en-US" smtClean="0"/>
              <a:t>21</a:t>
            </a:fld>
            <a:endParaRPr lang="en-US"/>
          </a:p>
        </p:txBody>
      </p:sp>
    </p:spTree>
    <p:extLst>
      <p:ext uri="{BB962C8B-B14F-4D97-AF65-F5344CB8AC3E}">
        <p14:creationId xmlns:p14="http://schemas.microsoft.com/office/powerpoint/2010/main" val="86656474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我们首先通过在每个芯片中引入</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10-6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位翻转率并研究产生的位翻转来标准化我们在不同芯片上获得的数据并绘制从上到下排序的不同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类型节点配置的代表性分布</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较新的</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技术节点的</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芯片可以在更多行中表现出</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b="1"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位翻转，并且离受害行也更远</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a:p>
            <a:endParaRPr lang="en-US" dirty="0"/>
          </a:p>
        </p:txBody>
      </p:sp>
      <p:sp>
        <p:nvSpPr>
          <p:cNvPr id="4" name="Slide Number Placeholder 3"/>
          <p:cNvSpPr>
            <a:spLocks noGrp="1"/>
          </p:cNvSpPr>
          <p:nvPr>
            <p:ph type="sldNum" sz="quarter" idx="5"/>
          </p:nvPr>
        </p:nvSpPr>
        <p:spPr/>
        <p:txBody>
          <a:bodyPr/>
          <a:lstStyle/>
          <a:p>
            <a:fld id="{35E676A0-33B1-4B4B-B1AA-B0B917FCAA93}" type="slidenum">
              <a:rPr lang="en-US" smtClean="0"/>
              <a:t>22</a:t>
            </a:fld>
            <a:endParaRPr lang="en-US"/>
          </a:p>
        </p:txBody>
      </p:sp>
    </p:spTree>
    <p:extLst>
      <p:ext uri="{BB962C8B-B14F-4D97-AF65-F5344CB8AC3E}">
        <p14:creationId xmlns:p14="http://schemas.microsoft.com/office/powerpoint/2010/main" val="336290671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我们绘制了论文中每个制造商的每个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类型节点配置的每组芯片的结果</a:t>
            </a:r>
          </a:p>
        </p:txBody>
      </p:sp>
      <p:sp>
        <p:nvSpPr>
          <p:cNvPr id="4" name="Slide Number Placeholder 3"/>
          <p:cNvSpPr>
            <a:spLocks noGrp="1"/>
          </p:cNvSpPr>
          <p:nvPr>
            <p:ph type="sldNum" sz="quarter" idx="5"/>
          </p:nvPr>
        </p:nvSpPr>
        <p:spPr/>
        <p:txBody>
          <a:bodyPr/>
          <a:lstStyle/>
          <a:p>
            <a:fld id="{35E676A0-33B1-4B4B-B1AA-B0B917FCAA93}" type="slidenum">
              <a:rPr lang="en-US" smtClean="0"/>
              <a:t>23</a:t>
            </a:fld>
            <a:endParaRPr lang="en-US"/>
          </a:p>
        </p:txBody>
      </p:sp>
    </p:spTree>
    <p:extLst>
      <p:ext uri="{BB962C8B-B14F-4D97-AF65-F5344CB8AC3E}">
        <p14:creationId xmlns:p14="http://schemas.microsoft.com/office/powerpoint/2010/main" val="429042958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我们要回答的下一个问题是“</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位翻转如何在芯片上空间分布？</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我们首先通过在每个芯片中引入</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10-6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位翻转率并研究产生的位翻转来标准化我们在不同芯片上获得的数据</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我们绘制了包含</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x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64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位字在我们测试的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芯片上的分布。我们找到包含任何</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位翻转的每个芯片中所有</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64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位字中包含</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x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64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位字的比例，并将分布绘制为条形图，每个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x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值带有误差条</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我们发现该图代表了我们的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DDR3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DDR4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芯片的结果</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我们接下来绘制代表我们</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LPDDR4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芯片的数据。我们发现，与其他</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类型相比，</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LPDDR4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芯片中每个字的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位翻转密度的分布发生了显着变化。我们相信这是由于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位翻转和我们测试的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LPDDR4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芯片中实现的片上</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ECC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的相互作用。</a:t>
            </a:r>
          </a:p>
          <a:p>
            <a:pPr marL="342900" lvl="0" indent="-342900" algn="just">
              <a:buFont typeface="+mj-lt"/>
              <a:buAutoNum type="arabicPeriod"/>
            </a:pP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我们发现在</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10^-6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的位翻转率下，一个</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64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位字最多可以包含</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4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位翻转。这表明即使在这种相对较低的位翻转率下，</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DRAM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芯片也只能通过非常强大的</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ECC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代码来防止</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b="1"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位翻转</a:t>
            </a:r>
          </a:p>
        </p:txBody>
      </p:sp>
      <p:sp>
        <p:nvSpPr>
          <p:cNvPr id="4" name="Slide Number Placeholder 3"/>
          <p:cNvSpPr>
            <a:spLocks noGrp="1"/>
          </p:cNvSpPr>
          <p:nvPr>
            <p:ph type="sldNum" sz="quarter" idx="5"/>
          </p:nvPr>
        </p:nvSpPr>
        <p:spPr/>
        <p:txBody>
          <a:bodyPr/>
          <a:lstStyle/>
          <a:p>
            <a:fld id="{35E676A0-33B1-4B4B-B1AA-B0B917FCAA93}" type="slidenum">
              <a:rPr lang="en-US" smtClean="0"/>
              <a:t>24</a:t>
            </a:fld>
            <a:endParaRPr lang="en-US"/>
          </a:p>
        </p:txBody>
      </p:sp>
    </p:spTree>
    <p:extLst>
      <p:ext uri="{BB962C8B-B14F-4D97-AF65-F5344CB8AC3E}">
        <p14:creationId xmlns:p14="http://schemas.microsoft.com/office/powerpoint/2010/main" val="17855616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我们展示了每个制造商的每个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类型节点配置的结果，如论文中所述。</a:t>
            </a:r>
          </a:p>
        </p:txBody>
      </p:sp>
      <p:sp>
        <p:nvSpPr>
          <p:cNvPr id="4" name="Slide Number Placeholder 3"/>
          <p:cNvSpPr>
            <a:spLocks noGrp="1"/>
          </p:cNvSpPr>
          <p:nvPr>
            <p:ph type="sldNum" sz="quarter" idx="5"/>
          </p:nvPr>
        </p:nvSpPr>
        <p:spPr/>
        <p:txBody>
          <a:bodyPr/>
          <a:lstStyle/>
          <a:p>
            <a:fld id="{35E676A0-33B1-4B4B-B1AA-B0B917FCAA93}" type="slidenum">
              <a:rPr lang="en-US" smtClean="0"/>
              <a:t>25</a:t>
            </a:fld>
            <a:endParaRPr lang="en-US"/>
          </a:p>
        </p:txBody>
      </p:sp>
    </p:spTree>
    <p:extLst>
      <p:ext uri="{BB962C8B-B14F-4D97-AF65-F5344CB8AC3E}">
        <p14:creationId xmlns:p14="http://schemas.microsoft.com/office/powerpoint/2010/main" val="256504185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我们接下来要回答这个问题“在芯片中引起</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位翻转所需的最少锤数是多少？</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我们首先将此值称为</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对于每个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芯片，我们找到了在该芯片中引发</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位翻转所需的最少锤子数量，并且我们绘制了这些值在给定</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类型节点配置（在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x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轴上）中每个芯片的分布</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我们将这些分布绘制为盒须图，其中中心线表示中位数，框边代表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Q1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Q3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点，晶须延伸到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Q3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Q1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之间的差异的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1.5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倍超出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Q3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Q1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晶须之外的任何点都是异常值，并用加号显示</a:t>
            </a:r>
          </a:p>
        </p:txBody>
      </p:sp>
      <p:sp>
        <p:nvSpPr>
          <p:cNvPr id="4" name="Slide Number Placeholder 3"/>
          <p:cNvSpPr>
            <a:spLocks noGrp="1"/>
          </p:cNvSpPr>
          <p:nvPr>
            <p:ph type="sldNum" sz="quarter" idx="5"/>
          </p:nvPr>
        </p:nvSpPr>
        <p:spPr/>
        <p:txBody>
          <a:bodyPr/>
          <a:lstStyle/>
          <a:p>
            <a:fld id="{35E676A0-33B1-4B4B-B1AA-B0B917FCAA93}" type="slidenum">
              <a:rPr lang="en-US" smtClean="0"/>
              <a:t>26</a:t>
            </a:fld>
            <a:endParaRPr lang="en-US"/>
          </a:p>
        </p:txBody>
      </p:sp>
    </p:spTree>
    <p:extLst>
      <p:ext uri="{BB962C8B-B14F-4D97-AF65-F5344CB8AC3E}">
        <p14:creationId xmlns:p14="http://schemas.microsoft.com/office/powerpoint/2010/main" val="371562674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我们注意到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x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轴上的不同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DDR3</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DDR4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LPDDR4</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，并用垂直线细分图。</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我们关注相同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类型但不同技术节点代的芯片之间的趋势来得出结论。</a:t>
            </a:r>
          </a:p>
          <a:p>
            <a:endParaRPr lang="en-US" b="0" dirty="0"/>
          </a:p>
          <a:p>
            <a:endParaRPr lang="en-US" b="0" dirty="0"/>
          </a:p>
        </p:txBody>
      </p:sp>
      <p:sp>
        <p:nvSpPr>
          <p:cNvPr id="4" name="Slide Number Placeholder 3"/>
          <p:cNvSpPr>
            <a:spLocks noGrp="1"/>
          </p:cNvSpPr>
          <p:nvPr>
            <p:ph type="sldNum" sz="quarter" idx="5"/>
          </p:nvPr>
        </p:nvSpPr>
        <p:spPr/>
        <p:txBody>
          <a:bodyPr/>
          <a:lstStyle/>
          <a:p>
            <a:fld id="{35E676A0-33B1-4B4B-B1AA-B0B917FCAA93}" type="slidenum">
              <a:rPr lang="en-US" smtClean="0"/>
              <a:t>27</a:t>
            </a:fld>
            <a:endParaRPr lang="en-US"/>
          </a:p>
        </p:txBody>
      </p:sp>
    </p:spTree>
    <p:extLst>
      <p:ext uri="{BB962C8B-B14F-4D97-AF65-F5344CB8AC3E}">
        <p14:creationId xmlns:p14="http://schemas.microsoft.com/office/powerpoint/2010/main" val="276794721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我们绘制了每个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制造商的这些分布</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我们发现来自给定</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制造商的新芯片更容易受到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的影响，这可以从大多数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类型的旧</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代到新代</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值明显减少来证明</a:t>
            </a:r>
          </a:p>
          <a:p>
            <a:endParaRPr lang="en-US" dirty="0"/>
          </a:p>
        </p:txBody>
      </p:sp>
      <p:sp>
        <p:nvSpPr>
          <p:cNvPr id="4" name="Slide Number Placeholder 3"/>
          <p:cNvSpPr>
            <a:spLocks noGrp="1"/>
          </p:cNvSpPr>
          <p:nvPr>
            <p:ph type="sldNum" sz="quarter" idx="5"/>
          </p:nvPr>
        </p:nvSpPr>
        <p:spPr/>
        <p:txBody>
          <a:bodyPr/>
          <a:lstStyle/>
          <a:p>
            <a:fld id="{35E676A0-33B1-4B4B-B1AA-B0B917FCAA93}" type="slidenum">
              <a:rPr lang="en-US" smtClean="0"/>
              <a:t>28</a:t>
            </a:fld>
            <a:endParaRPr lang="en-US"/>
          </a:p>
        </p:txBody>
      </p:sp>
    </p:spTree>
    <p:extLst>
      <p:ext uri="{BB962C8B-B14F-4D97-AF65-F5344CB8AC3E}">
        <p14:creationId xmlns:p14="http://schemas.microsoft.com/office/powerpoint/2010/main" val="829794995"/>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我们绘制了每个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制造商的这些分布</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我们发现来自给定</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制造商的新芯片更容易受到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的影响，这可以从大多数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类型的旧</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代到新代</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值明显减少来证明</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有些芯片的最弱单元格仅在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4800</a:t>
            </a:r>
            <a:r>
              <a:rPr lang="zh-CN" altLang="en-US" sz="1800" kern="100" dirty="0">
                <a:effectLst/>
                <a:latin typeface="等线" panose="02010600030101010101" pitchFamily="2" charset="-122"/>
                <a:ea typeface="等线" panose="02010600030101010101" pitchFamily="2" charset="-122"/>
                <a:cs typeface="Times New Roman" panose="02020603050405020304" pitchFamily="18" charset="0"/>
              </a:rPr>
              <a:t>锤之后就会失效</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35E676A0-33B1-4B4B-B1AA-B0B917FCAA93}" type="slidenum">
              <a:rPr lang="en-US" smtClean="0"/>
              <a:t>29</a:t>
            </a:fld>
            <a:endParaRPr lang="en-US"/>
          </a:p>
        </p:txBody>
      </p:sp>
    </p:spTree>
    <p:extLst>
      <p:ext uri="{BB962C8B-B14F-4D97-AF65-F5344CB8AC3E}">
        <p14:creationId xmlns:p14="http://schemas.microsoft.com/office/powerpoint/2010/main" val="86679090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zh-CN" altLang="en-US" dirty="0"/>
              <a:t>回顾三个要点</a:t>
            </a:r>
            <a:r>
              <a:rPr lang="en-US" dirty="0"/>
              <a:t> </a:t>
            </a:r>
          </a:p>
          <a:p>
            <a:endParaRPr lang="en-US" dirty="0"/>
          </a:p>
          <a:p>
            <a:pPr marL="342900" lvl="0" indent="-342900" algn="just">
              <a:buFont typeface="+mj-lt"/>
              <a:buAutoNum type="arabicPeriod"/>
            </a:pP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首先，较新的</a:t>
            </a:r>
            <a:r>
              <a:rPr lang="en-US" altLang="zh-CN" sz="12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技术节点的芯片更容易受到</a:t>
            </a:r>
            <a:r>
              <a:rPr lang="en-US" altLang="zh-CN" sz="12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的攻击</a:t>
            </a:r>
          </a:p>
          <a:p>
            <a:pPr marL="342900" lvl="0" indent="-342900" algn="just">
              <a:buFont typeface="+mj-lt"/>
              <a:buAutoNum type="arabicPeriod"/>
            </a:pP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其次，今天有些芯片最弱的单元仅在</a:t>
            </a:r>
            <a:r>
              <a:rPr lang="en-US" altLang="zh-CN" sz="1200" kern="100" dirty="0">
                <a:effectLst/>
                <a:latin typeface="等线" panose="02010600030101010101" pitchFamily="2" charset="-122"/>
                <a:ea typeface="等线" panose="02010600030101010101" pitchFamily="2" charset="-122"/>
                <a:cs typeface="Times New Roman" panose="02020603050405020304" pitchFamily="18" charset="0"/>
              </a:rPr>
              <a:t> 4800 </a:t>
            </a: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次锤击后就失效了</a:t>
            </a:r>
          </a:p>
          <a:p>
            <a:pPr marL="342900" lvl="0" indent="-342900" algn="just">
              <a:buFont typeface="+mj-lt"/>
              <a:buAutoNum type="arabicPeriod"/>
            </a:pP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第三，较新的</a:t>
            </a:r>
            <a:r>
              <a:rPr lang="en-US" altLang="zh-CN" sz="12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技术节点的芯片可以在更多行中表现出</a:t>
            </a:r>
            <a:r>
              <a:rPr lang="en-US" altLang="zh-CN" sz="12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2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2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200" kern="100" dirty="0">
                <a:effectLst/>
                <a:latin typeface="等线" panose="02010600030101010101" pitchFamily="2" charset="-122"/>
                <a:ea typeface="等线" panose="02010600030101010101" pitchFamily="2" charset="-122"/>
                <a:cs typeface="Times New Roman" panose="02020603050405020304" pitchFamily="18" charset="0"/>
              </a:rPr>
              <a:t>位翻转，并且离受害者行更远</a:t>
            </a:r>
          </a:p>
          <a:p>
            <a:endParaRPr lang="en-US" dirty="0"/>
          </a:p>
          <a:p>
            <a:endParaRPr lang="en-US" dirty="0"/>
          </a:p>
          <a:p>
            <a:endParaRPr lang="en-US" dirty="0"/>
          </a:p>
          <a:p>
            <a:r>
              <a:rPr lang="en-US" dirty="0"/>
              <a:t>================</a:t>
            </a:r>
          </a:p>
        </p:txBody>
      </p:sp>
      <p:sp>
        <p:nvSpPr>
          <p:cNvPr id="4" name="Slide Number Placeholder 3"/>
          <p:cNvSpPr>
            <a:spLocks noGrp="1"/>
          </p:cNvSpPr>
          <p:nvPr>
            <p:ph type="sldNum" sz="quarter" idx="5"/>
          </p:nvPr>
        </p:nvSpPr>
        <p:spPr/>
        <p:txBody>
          <a:bodyPr/>
          <a:lstStyle/>
          <a:p>
            <a:fld id="{35E676A0-33B1-4B4B-B1AA-B0B917FCAA93}" type="slidenum">
              <a:rPr lang="en-US" smtClean="0"/>
              <a:t>30</a:t>
            </a:fld>
            <a:endParaRPr lang="en-US"/>
          </a:p>
        </p:txBody>
      </p:sp>
    </p:spTree>
    <p:extLst>
      <p:ext uri="{BB962C8B-B14F-4D97-AF65-F5344CB8AC3E}">
        <p14:creationId xmlns:p14="http://schemas.microsoft.com/office/powerpoint/2010/main" val="35962982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由将数据存储为电荷的单元阵列组成，并组织成行。</a:t>
            </a:r>
          </a:p>
        </p:txBody>
      </p:sp>
      <p:sp>
        <p:nvSpPr>
          <p:cNvPr id="4" name="Slide Number Placeholder 3"/>
          <p:cNvSpPr>
            <a:spLocks noGrp="1"/>
          </p:cNvSpPr>
          <p:nvPr>
            <p:ph type="sldNum" sz="quarter" idx="10"/>
          </p:nvPr>
        </p:nvSpPr>
        <p:spPr/>
        <p:txBody>
          <a:bodyPr/>
          <a:lstStyle/>
          <a:p>
            <a:fld id="{35E676A0-33B1-4B4B-B1AA-B0B917FCAA93}" type="slidenum">
              <a:rPr lang="en-US" smtClean="0"/>
              <a:t>4</a:t>
            </a:fld>
            <a:endParaRPr lang="en-US"/>
          </a:p>
        </p:txBody>
      </p:sp>
    </p:spTree>
    <p:extLst>
      <p:ext uri="{BB962C8B-B14F-4D97-AF65-F5344CB8AC3E}">
        <p14:creationId xmlns:p14="http://schemas.microsoft.com/office/powerpoint/2010/main" val="128288618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我们使用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ramulator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，这是一种具有简单核心模型的</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周期级</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模拟器</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，用于检查从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SPEC CPU2006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中提取的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48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8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核工作负载组合，每千指令的最后一级缓存未命中或</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MPKI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值范围在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10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740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之间。我们注意到可能存在缓解机制表现出更高性能开销的其他工作负载，但我们没有尝试通过以任何方式偏向工作负载构建来最大化工作负载所经历的开销。</a:t>
            </a:r>
          </a:p>
          <a:p>
            <a:pPr marL="342900" lvl="0" indent="-342900" algn="just">
              <a:buFont typeface="+mj-lt"/>
              <a:buAutoNum type="arabicPeriod"/>
            </a:pP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我们使用两个指标来评估我们的机制</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首先，我们使用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带宽开销，它是来自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缓解机制的总系统</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带宽消耗的一部分</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其次，我们使用标准化系统性能，这是标准化为基准值的加权加速指标，我们将其表示为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100%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。我们发现，在使用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缓解机制时，大多数值都出现在基线以下。因此，为了清楚起见，我们在评估中将归一化加权加速比称为</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归一化系统性能</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虽然我们在论文中介绍了这两个指标的结果，但我们在本次演讲中专注于标准化系统性能结果，因为它们高度相关</a:t>
            </a:r>
          </a:p>
        </p:txBody>
      </p:sp>
      <p:sp>
        <p:nvSpPr>
          <p:cNvPr id="4" name="Slide Number Placeholder 3"/>
          <p:cNvSpPr>
            <a:spLocks noGrp="1"/>
          </p:cNvSpPr>
          <p:nvPr>
            <p:ph type="sldNum" sz="quarter" idx="10"/>
          </p:nvPr>
        </p:nvSpPr>
        <p:spPr/>
        <p:txBody>
          <a:bodyPr/>
          <a:lstStyle/>
          <a:p>
            <a:fld id="{35E676A0-33B1-4B4B-B1AA-B0B917FCAA93}" type="slidenum">
              <a:rPr lang="en-US" smtClean="0"/>
              <a:t>31</a:t>
            </a:fld>
            <a:endParaRPr lang="en-US"/>
          </a:p>
        </p:txBody>
      </p:sp>
    </p:spTree>
    <p:extLst>
      <p:ext uri="{BB962C8B-B14F-4D97-AF65-F5344CB8AC3E}">
        <p14:creationId xmlns:p14="http://schemas.microsoft.com/office/powerpoint/2010/main" val="44966874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我们评估了五种最先进的缓解机制和一种理想的基于刷新的缓解机制</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请参阅我们的论文和相应的原始出版物，以获取对每种机制的更详细描述，以及我们如何将每种机制扩展到更容易受到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影响或需要较低锤数以引发第一次</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芯片</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提醒一下，我们将此值称为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p:txBody>
      </p:sp>
      <p:sp>
        <p:nvSpPr>
          <p:cNvPr id="4" name="Slide Number Placeholder 3"/>
          <p:cNvSpPr>
            <a:spLocks noGrp="1"/>
          </p:cNvSpPr>
          <p:nvPr>
            <p:ph type="sldNum" sz="quarter" idx="10"/>
          </p:nvPr>
        </p:nvSpPr>
        <p:spPr/>
        <p:txBody>
          <a:bodyPr/>
          <a:lstStyle/>
          <a:p>
            <a:fld id="{35E676A0-33B1-4B4B-B1AA-B0B917FCAA93}" type="slidenum">
              <a:rPr lang="en-US" smtClean="0"/>
              <a:t>32</a:t>
            </a:fld>
            <a:endParaRPr lang="en-US"/>
          </a:p>
        </p:txBody>
      </p:sp>
    </p:spTree>
    <p:extLst>
      <p:ext uri="{BB962C8B-B14F-4D97-AF65-F5344CB8AC3E}">
        <p14:creationId xmlns:p14="http://schemas.microsoft.com/office/powerpoint/2010/main" val="33166164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我们将归一化的系统性能绘制为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的函数，或在芯片中引起第一个</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位翻转所需的锤子数量。</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较低的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y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值对应于较差的系统性能，我们在</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200k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64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之间扫描</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我们首先绘制了增加刷新率机制的结果。</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我们注意到，</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即使在高</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b="1"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值下也有大量开销，并且由于缓解</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b="1"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位翻转所需的高刷新率，它不会在</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32k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的</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b="1"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值下扩展。</a:t>
            </a:r>
          </a:p>
        </p:txBody>
      </p:sp>
      <p:sp>
        <p:nvSpPr>
          <p:cNvPr id="4" name="Slide Number Placeholder 3"/>
          <p:cNvSpPr>
            <a:spLocks noGrp="1"/>
          </p:cNvSpPr>
          <p:nvPr>
            <p:ph type="sldNum" sz="quarter" idx="10"/>
          </p:nvPr>
        </p:nvSpPr>
        <p:spPr/>
        <p:txBody>
          <a:bodyPr/>
          <a:lstStyle/>
          <a:p>
            <a:fld id="{35E676A0-33B1-4B4B-B1AA-B0B917FCAA93}" type="slidenum">
              <a:rPr lang="en-US" smtClean="0"/>
              <a:t>33</a:t>
            </a:fld>
            <a:endParaRPr lang="en-US"/>
          </a:p>
        </p:txBody>
      </p:sp>
    </p:spTree>
    <p:extLst>
      <p:ext uri="{BB962C8B-B14F-4D97-AF65-F5344CB8AC3E}">
        <p14:creationId xmlns:p14="http://schemas.microsoft.com/office/powerpoint/2010/main" val="303218593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我们接下来绘制</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PARA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的结果，发现它导致合理的归一化系统性能，直到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4000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附近，此时系统性能迅速降低。</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当</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128</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时，系统性能损失</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80%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p:txBody>
      </p:sp>
      <p:sp>
        <p:nvSpPr>
          <p:cNvPr id="4" name="Slide Number Placeholder 3"/>
          <p:cNvSpPr>
            <a:spLocks noGrp="1"/>
          </p:cNvSpPr>
          <p:nvPr>
            <p:ph type="sldNum" sz="quarter" idx="10"/>
          </p:nvPr>
        </p:nvSpPr>
        <p:spPr/>
        <p:txBody>
          <a:bodyPr/>
          <a:lstStyle/>
          <a:p>
            <a:fld id="{35E676A0-33B1-4B4B-B1AA-B0B917FCAA93}" type="slidenum">
              <a:rPr lang="en-US" smtClean="0"/>
              <a:t>34</a:t>
            </a:fld>
            <a:endParaRPr lang="en-US"/>
          </a:p>
        </p:txBody>
      </p:sp>
    </p:spTree>
    <p:extLst>
      <p:ext uri="{BB962C8B-B14F-4D97-AF65-F5344CB8AC3E}">
        <p14:creationId xmlns:p14="http://schemas.microsoft.com/office/powerpoint/2010/main" val="75357157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next plot </a:t>
            </a:r>
            <a:r>
              <a:rPr lang="en-US" dirty="0" err="1"/>
              <a:t>ProHIT</a:t>
            </a:r>
            <a:endParaRPr lang="en-US" dirty="0"/>
          </a:p>
        </p:txBody>
      </p:sp>
      <p:sp>
        <p:nvSpPr>
          <p:cNvPr id="4" name="Slide Number Placeholder 3"/>
          <p:cNvSpPr>
            <a:spLocks noGrp="1"/>
          </p:cNvSpPr>
          <p:nvPr>
            <p:ph type="sldNum" sz="quarter" idx="10"/>
          </p:nvPr>
        </p:nvSpPr>
        <p:spPr/>
        <p:txBody>
          <a:bodyPr/>
          <a:lstStyle/>
          <a:p>
            <a:fld id="{35E676A0-33B1-4B4B-B1AA-B0B917FCAA93}" type="slidenum">
              <a:rPr lang="en-US" smtClean="0"/>
              <a:t>35</a:t>
            </a:fld>
            <a:endParaRPr lang="en-US"/>
          </a:p>
        </p:txBody>
      </p:sp>
    </p:spTree>
    <p:extLst>
      <p:ext uri="{BB962C8B-B14F-4D97-AF65-F5344CB8AC3E}">
        <p14:creationId xmlns:p14="http://schemas.microsoft.com/office/powerpoint/2010/main" val="16341597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 2000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的单个数据点的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MRLoc</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我们只绘制单个数据点，因为这两项工作都没有提供模型来缩放其机制以降低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值，而且如何做到这一点并不直观。</a:t>
            </a:r>
          </a:p>
          <a:p>
            <a:endParaRPr lang="en-US" dirty="0"/>
          </a:p>
        </p:txBody>
      </p:sp>
      <p:sp>
        <p:nvSpPr>
          <p:cNvPr id="4" name="Slide Number Placeholder 3"/>
          <p:cNvSpPr>
            <a:spLocks noGrp="1"/>
          </p:cNvSpPr>
          <p:nvPr>
            <p:ph type="sldNum" sz="quarter" idx="10"/>
          </p:nvPr>
        </p:nvSpPr>
        <p:spPr/>
        <p:txBody>
          <a:bodyPr/>
          <a:lstStyle/>
          <a:p>
            <a:fld id="{35E676A0-33B1-4B4B-B1AA-B0B917FCAA93}" type="slidenum">
              <a:rPr lang="en-US" smtClean="0"/>
              <a:t>36</a:t>
            </a:fld>
            <a:endParaRPr lang="en-US"/>
          </a:p>
        </p:txBody>
      </p:sp>
    </p:spTree>
    <p:extLst>
      <p:ext uri="{BB962C8B-B14F-4D97-AF65-F5344CB8AC3E}">
        <p14:creationId xmlns:p14="http://schemas.microsoft.com/office/powerpoint/2010/main" val="13500579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我们接下来用实线绘制</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TWiCe</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的结果，该实线对于它支持的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值具有高归一化系统性能。</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在当前形式中，</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TWiCe</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不支持</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32k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以下的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值，但我们评估了一个理想版本，我们称之为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TWiCe</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-ideal</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，假设它解决了缩放中的两个关键设计问题。</a:t>
            </a:r>
          </a:p>
          <a:p>
            <a:pPr marL="342900" lvl="0" indent="-342900" algn="just">
              <a:buFont typeface="+mj-lt"/>
              <a:buAutoNum type="arabicPeriod"/>
            </a:pP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TWiCe</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-ideal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用虚线表示。我们注意到，与所有</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PARA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相比，</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TWiCe</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-ideal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有可能提供更高的归一化系统性能，但前提是它能够克服关键的设计问题。</a:t>
            </a:r>
          </a:p>
          <a:p>
            <a:endParaRPr lang="en-US" dirty="0"/>
          </a:p>
          <a:p>
            <a:r>
              <a:rPr lang="en-US" dirty="0"/>
              <a:t>==========</a:t>
            </a:r>
          </a:p>
        </p:txBody>
      </p:sp>
      <p:sp>
        <p:nvSpPr>
          <p:cNvPr id="4" name="Slide Number Placeholder 3"/>
          <p:cNvSpPr>
            <a:spLocks noGrp="1"/>
          </p:cNvSpPr>
          <p:nvPr>
            <p:ph type="sldNum" sz="quarter" idx="10"/>
          </p:nvPr>
        </p:nvSpPr>
        <p:spPr/>
        <p:txBody>
          <a:bodyPr/>
          <a:lstStyle/>
          <a:p>
            <a:fld id="{35E676A0-33B1-4B4B-B1AA-B0B917FCAA93}" type="slidenum">
              <a:rPr lang="en-US" smtClean="0"/>
              <a:t>37</a:t>
            </a:fld>
            <a:endParaRPr lang="en-US"/>
          </a:p>
        </p:txBody>
      </p:sp>
    </p:spTree>
    <p:extLst>
      <p:ext uri="{BB962C8B-B14F-4D97-AF65-F5344CB8AC3E}">
        <p14:creationId xmlns:p14="http://schemas.microsoft.com/office/powerpoint/2010/main" val="40226981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我们接下来以绿色绘制理想的基于刷新的缓解机制。</a:t>
            </a:r>
          </a:p>
          <a:p>
            <a:pPr marL="342900" lvl="0" indent="-342900" algn="just">
              <a:buFont typeface="+mj-lt"/>
              <a:buAutoNum type="arabicPeriod"/>
            </a:pP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理想机制的工作原理是跟踪每个单独的激活并仅在行可能经历</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b="1"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b="1"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位翻转之前向行发出刷新命令。</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我们发现理想机制在所有测试的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值中提供了相当高的标准化系统性能。</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然而，仍然有机会超过理想的基于刷新的机制的可扩展性，当</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128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时，导致</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6%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的性能损失。</a:t>
            </a:r>
          </a:p>
          <a:p>
            <a:endParaRPr lang="en-US" dirty="0"/>
          </a:p>
          <a:p>
            <a:endParaRPr lang="en-US" dirty="0"/>
          </a:p>
          <a:p>
            <a:endParaRPr lang="en-US" dirty="0"/>
          </a:p>
          <a:p>
            <a:r>
              <a:rPr lang="en-US" dirty="0"/>
              <a:t>====</a:t>
            </a:r>
          </a:p>
        </p:txBody>
      </p:sp>
      <p:sp>
        <p:nvSpPr>
          <p:cNvPr id="4" name="Slide Number Placeholder 3"/>
          <p:cNvSpPr>
            <a:spLocks noGrp="1"/>
          </p:cNvSpPr>
          <p:nvPr>
            <p:ph type="sldNum" sz="quarter" idx="10"/>
          </p:nvPr>
        </p:nvSpPr>
        <p:spPr/>
        <p:txBody>
          <a:bodyPr/>
          <a:lstStyle/>
          <a:p>
            <a:fld id="{35E676A0-33B1-4B4B-B1AA-B0B917FCAA93}" type="slidenum">
              <a:rPr lang="en-US" smtClean="0"/>
              <a:t>38</a:t>
            </a:fld>
            <a:endParaRPr lang="en-US"/>
          </a:p>
        </p:txBody>
      </p:sp>
    </p:spTree>
    <p:extLst>
      <p:ext uri="{BB962C8B-B14F-4D97-AF65-F5344CB8AC3E}">
        <p14:creationId xmlns:p14="http://schemas.microsoft.com/office/powerpoint/2010/main" val="382485570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接下来，我们将在给定</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类型节点配置的所有芯片上观察到的最低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值叠加，以准确显示在使用特定</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类型节点配置的系统上使用时每种机制将如何影响系统性能</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PARA</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ProHIT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和</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MRLoc</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是缓解我们今天测试的最差芯片中的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位翻转的可行选项，具有合理的系统性能</a:t>
            </a:r>
          </a:p>
        </p:txBody>
      </p:sp>
      <p:sp>
        <p:nvSpPr>
          <p:cNvPr id="4" name="Slide Number Placeholder 3"/>
          <p:cNvSpPr>
            <a:spLocks noGrp="1"/>
          </p:cNvSpPr>
          <p:nvPr>
            <p:ph type="sldNum" sz="quarter" idx="10"/>
          </p:nvPr>
        </p:nvSpPr>
        <p:spPr/>
        <p:txBody>
          <a:bodyPr/>
          <a:lstStyle/>
          <a:p>
            <a:fld id="{35E676A0-33B1-4B4B-B1AA-B0B917FCAA93}" type="slidenum">
              <a:rPr lang="en-US" smtClean="0"/>
              <a:t>39</a:t>
            </a:fld>
            <a:endParaRPr lang="en-US"/>
          </a:p>
        </p:txBody>
      </p:sp>
    </p:spTree>
    <p:extLst>
      <p:ext uri="{BB962C8B-B14F-4D97-AF65-F5344CB8AC3E}">
        <p14:creationId xmlns:p14="http://schemas.microsoft.com/office/powerpoint/2010/main" val="336441188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However, only PARA’s design scales to low </a:t>
            </a:r>
            <a:r>
              <a:rPr lang="en-US" dirty="0" err="1"/>
              <a:t>HCfirst</a:t>
            </a:r>
            <a:r>
              <a:rPr lang="en-US" dirty="0"/>
              <a:t> values that we are likely to see in future DRAM chips but has very low normalized system performance </a:t>
            </a:r>
          </a:p>
        </p:txBody>
      </p:sp>
      <p:sp>
        <p:nvSpPr>
          <p:cNvPr id="4" name="Slide Number Placeholder 3"/>
          <p:cNvSpPr>
            <a:spLocks noGrp="1"/>
          </p:cNvSpPr>
          <p:nvPr>
            <p:ph type="sldNum" sz="quarter" idx="10"/>
          </p:nvPr>
        </p:nvSpPr>
        <p:spPr/>
        <p:txBody>
          <a:bodyPr/>
          <a:lstStyle/>
          <a:p>
            <a:fld id="{35E676A0-33B1-4B4B-B1AA-B0B917FCAA93}" type="slidenum">
              <a:rPr lang="en-US" smtClean="0"/>
              <a:t>40</a:t>
            </a:fld>
            <a:endParaRPr lang="en-US"/>
          </a:p>
        </p:txBody>
      </p:sp>
    </p:spTree>
    <p:extLst>
      <p:ext uri="{BB962C8B-B14F-4D97-AF65-F5344CB8AC3E}">
        <p14:creationId xmlns:p14="http://schemas.microsoft.com/office/powerpoint/2010/main" val="37014665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每个单元都在基本泄露的电容器中对数据进行</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编码</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。这是</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单元的简化图，其中红色电容器存储数据，访问晶体管栅极访问数据。</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电荷可以通过许多</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泄露路径</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进入或离开电容器</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需要注意的重要一点是，如果太多的电荷泄露，存储的数据可能会损坏。这与说</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电容器电压</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下降太多是一样的</a:t>
            </a:r>
          </a:p>
        </p:txBody>
      </p:sp>
      <p:sp>
        <p:nvSpPr>
          <p:cNvPr id="4" name="Slide Number Placeholder 3"/>
          <p:cNvSpPr>
            <a:spLocks noGrp="1"/>
          </p:cNvSpPr>
          <p:nvPr>
            <p:ph type="sldNum" sz="quarter" idx="10"/>
          </p:nvPr>
        </p:nvSpPr>
        <p:spPr/>
        <p:txBody>
          <a:bodyPr/>
          <a:lstStyle/>
          <a:p>
            <a:fld id="{35E676A0-33B1-4B4B-B1AA-B0B917FCAA93}" type="slidenum">
              <a:rPr lang="en-US" smtClean="0"/>
              <a:t>5</a:t>
            </a:fld>
            <a:endParaRPr lang="en-US"/>
          </a:p>
        </p:txBody>
      </p:sp>
    </p:spTree>
    <p:extLst>
      <p:ext uri="{BB962C8B-B14F-4D97-AF65-F5344CB8AC3E}">
        <p14:creationId xmlns:p14="http://schemas.microsoft.com/office/powerpoint/2010/main" val="196731647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我们发现理想的基于刷新的缓解机制明显优于任何现有机制，因为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减少到</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1024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以下。</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这表明开发具有低性能开销的</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解决方案的重要机会，该解决方案也可扩展到低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HCFirst</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a:t>
            </a:r>
          </a:p>
        </p:txBody>
      </p:sp>
      <p:sp>
        <p:nvSpPr>
          <p:cNvPr id="4" name="Slide Number Placeholder 3"/>
          <p:cNvSpPr>
            <a:spLocks noGrp="1"/>
          </p:cNvSpPr>
          <p:nvPr>
            <p:ph type="sldNum" sz="quarter" idx="10"/>
          </p:nvPr>
        </p:nvSpPr>
        <p:spPr/>
        <p:txBody>
          <a:bodyPr/>
          <a:lstStyle/>
          <a:p>
            <a:fld id="{35E676A0-33B1-4B4B-B1AA-B0B917FCAA93}" type="slidenum">
              <a:rPr lang="en-US" smtClean="0"/>
              <a:t>41</a:t>
            </a:fld>
            <a:endParaRPr lang="en-US"/>
          </a:p>
        </p:txBody>
      </p:sp>
    </p:spTree>
    <p:extLst>
      <p:ext uri="{BB962C8B-B14F-4D97-AF65-F5344CB8AC3E}">
        <p14:creationId xmlns:p14="http://schemas.microsoft.com/office/powerpoint/2010/main" val="107305887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来自我们对</a:t>
            </a: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缓解机制</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的评估</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我们发现现有的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缓解机制可以在今天的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芯片中以合理的系统性能开销防止</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攻击</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然而，现有的缓解机制不能很好地扩展到更容易受到</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攻击的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芯片</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并且仍然有很大的机会来开发一种可扩展且开销低的机制</a:t>
            </a:r>
          </a:p>
        </p:txBody>
      </p:sp>
      <p:sp>
        <p:nvSpPr>
          <p:cNvPr id="4" name="Slide Number Placeholder 3"/>
          <p:cNvSpPr>
            <a:spLocks noGrp="1"/>
          </p:cNvSpPr>
          <p:nvPr>
            <p:ph type="sldNum" sz="quarter" idx="5"/>
          </p:nvPr>
        </p:nvSpPr>
        <p:spPr/>
        <p:txBody>
          <a:bodyPr/>
          <a:lstStyle/>
          <a:p>
            <a:fld id="{35E676A0-33B1-4B4B-B1AA-B0B917FCAA93}" type="slidenum">
              <a:rPr lang="en-US" smtClean="0"/>
              <a:t>42</a:t>
            </a:fld>
            <a:endParaRPr lang="en-US"/>
          </a:p>
        </p:txBody>
      </p:sp>
    </p:spTree>
    <p:extLst>
      <p:ext uri="{BB962C8B-B14F-4D97-AF65-F5344CB8AC3E}">
        <p14:creationId xmlns:p14="http://schemas.microsoft.com/office/powerpoint/2010/main" val="29470858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我们为新的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解决方案确定了两个有前途的方向</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首先，我们认为</a:t>
            </a:r>
            <a:r>
              <a:rPr lang="en-US" altLang="zh-CN" sz="1050" b="1"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和系统应该更多地合作</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，以提供一个整体的方法，可以以低成本防止</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endPar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endParaRP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其次，我们相信</a:t>
            </a: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配置文件引导的方法可以提供显着的好处</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准确分析</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中的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敏感单元为构建目标</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解决方案提供了强大的基础。例如：</a:t>
            </a:r>
          </a:p>
          <a:p>
            <a:pPr marL="1143000" lvl="2" indent="-228600" algn="just">
              <a:buFont typeface="+mj-lt"/>
              <a:buAutoNum type="romanL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在</a:t>
            </a: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增加刷新率机制</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中，可以通过仅增加包含</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敏感单元的行的刷新率来减少</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带宽开销</a:t>
            </a:r>
          </a:p>
          <a:p>
            <a:pPr marL="1143000" lvl="2" indent="-228600" algn="just">
              <a:buFont typeface="+mj-lt"/>
              <a:buAutoNum type="romanL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我们相信</a:t>
            </a: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快速准确的分析机制</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是开发低开销和可扩展的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解决方案的关键研究挑战</a:t>
            </a:r>
          </a:p>
          <a:p>
            <a:pPr marL="1143000" lvl="2" indent="-228600" algn="just">
              <a:buFont typeface="+mj-lt"/>
              <a:buAutoNum type="romanL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在使用</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访问计数器的机制中，我们可以通过仅计算对包含</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敏感单元的行的访问来降低区域开销。</a:t>
            </a:r>
          </a:p>
        </p:txBody>
      </p:sp>
      <p:sp>
        <p:nvSpPr>
          <p:cNvPr id="4" name="Slide Number Placeholder 3"/>
          <p:cNvSpPr>
            <a:spLocks noGrp="1"/>
          </p:cNvSpPr>
          <p:nvPr>
            <p:ph type="sldNum" sz="quarter" idx="10"/>
          </p:nvPr>
        </p:nvSpPr>
        <p:spPr/>
        <p:txBody>
          <a:bodyPr/>
          <a:lstStyle/>
          <a:p>
            <a:fld id="{35E676A0-33B1-4B4B-B1AA-B0B917FCAA93}" type="slidenum">
              <a:rPr lang="en-US" smtClean="0"/>
              <a:t>43</a:t>
            </a:fld>
            <a:endParaRPr lang="en-US"/>
          </a:p>
        </p:txBody>
      </p:sp>
    </p:spTree>
    <p:extLst>
      <p:ext uri="{BB962C8B-B14F-4D97-AF65-F5344CB8AC3E}">
        <p14:creationId xmlns:p14="http://schemas.microsoft.com/office/powerpoint/2010/main" val="360260718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我们表征了</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1500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多个不同</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类型、技术节点和制造商的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芯片</a:t>
            </a:r>
          </a:p>
          <a:p>
            <a:pPr marL="342900" lvl="0" indent="-342900" algn="just">
              <a:buFont typeface="+mj-lt"/>
              <a:buAutoNum type="arabi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我们研究了五种最先进的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缓解机制和一种理想的基于刷新的机制</a:t>
            </a:r>
          </a:p>
          <a:p>
            <a:pPr marL="342900" lvl="0" indent="-342900" algn="just">
              <a:buFont typeface="+mj-lt"/>
              <a:buAutoNum type="arabi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我们做了两个关键的观察。</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首先，</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越来越糟糕。在较新的芯片中引起</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位翻转所需的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hammer</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要少得多</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其次，现有的缓解机制无法扩展到更容易受到</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攻击的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DRAM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芯片</a:t>
            </a:r>
          </a:p>
          <a:p>
            <a:pPr marL="342900" lvl="0" indent="-342900" algn="just">
              <a:buFont typeface="+mj-lt"/>
              <a:buAutoNum type="arabi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我们得出结论，对</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进行更多研究并开发可扩展的缓解机制以防止未来系统中的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 </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至关重要</a:t>
            </a:r>
          </a:p>
          <a:p>
            <a:endParaRPr lang="en-US" b="1" baseline="0" dirty="0"/>
          </a:p>
          <a:p>
            <a:endParaRPr lang="en-US" b="1" baseline="0" dirty="0"/>
          </a:p>
          <a:p>
            <a:r>
              <a:rPr lang="en-US" b="1" baseline="0" dirty="0"/>
              <a:t>=====</a:t>
            </a:r>
          </a:p>
        </p:txBody>
      </p:sp>
      <p:sp>
        <p:nvSpPr>
          <p:cNvPr id="4" name="Slide Number Placeholder 3"/>
          <p:cNvSpPr>
            <a:spLocks noGrp="1"/>
          </p:cNvSpPr>
          <p:nvPr>
            <p:ph type="sldNum" sz="quarter" idx="10"/>
          </p:nvPr>
        </p:nvSpPr>
        <p:spPr/>
        <p:txBody>
          <a:bodyPr/>
          <a:lstStyle/>
          <a:p>
            <a:fld id="{35E676A0-33B1-4B4B-B1AA-B0B917FCAA93}" type="slidenum">
              <a:rPr lang="en-US" smtClean="0"/>
              <a:t>44</a:t>
            </a:fld>
            <a:endParaRPr lang="en-US"/>
          </a:p>
        </p:txBody>
      </p:sp>
    </p:spTree>
    <p:extLst>
      <p:ext uri="{BB962C8B-B14F-4D97-AF65-F5344CB8AC3E}">
        <p14:creationId xmlns:p14="http://schemas.microsoft.com/office/powerpoint/2010/main" val="28928303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在这里，我们有一个电容器电压随时间变化的简化图，我们看到电压随时间呈</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指数衰减</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下降</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有一个阈值</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Vmin</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，在该阈值下我们无法保证正确读取最初存储在单元格中的数据</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只要电池的电压保持在这条线以上，我们就认为这是保持成功，然而一旦电压降至</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Vmin</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以下，我们就认为这是保持失败</a:t>
            </a: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为了防止因电荷泄露而导致的故障（成为保持故障），会发出定期刷新操作以对电容器电压重新充电。刷新命令之间的间隔成为</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刷新窗口</a:t>
            </a:r>
          </a:p>
        </p:txBody>
      </p:sp>
      <p:sp>
        <p:nvSpPr>
          <p:cNvPr id="4" name="Slide Number Placeholder 3"/>
          <p:cNvSpPr>
            <a:spLocks noGrp="1"/>
          </p:cNvSpPr>
          <p:nvPr>
            <p:ph type="sldNum" sz="quarter" idx="10"/>
          </p:nvPr>
        </p:nvSpPr>
        <p:spPr/>
        <p:txBody>
          <a:bodyPr/>
          <a:lstStyle/>
          <a:p>
            <a:fld id="{35E676A0-33B1-4B4B-B1AA-B0B917FCAA93}" type="slidenum">
              <a:rPr lang="en-US" smtClean="0"/>
              <a:t>6</a:t>
            </a:fld>
            <a:endParaRPr lang="en-US"/>
          </a:p>
        </p:txBody>
      </p:sp>
    </p:spTree>
    <p:extLst>
      <p:ext uri="{BB962C8B-B14F-4D97-AF65-F5344CB8AC3E}">
        <p14:creationId xmlns:p14="http://schemas.microsoft.com/office/powerpoint/2010/main" val="1463928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现在让我们在</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攻击的上下文中查看此图。</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如果在刷新窗口内附近的行发出足够多的激活，电荷泄露率可以加速到故障点。随后的刷新命令现在将此位视为</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0</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值并保持电池的放电状态</a:t>
            </a:r>
          </a:p>
        </p:txBody>
      </p:sp>
      <p:sp>
        <p:nvSpPr>
          <p:cNvPr id="4" name="Slide Number Placeholder 3"/>
          <p:cNvSpPr>
            <a:spLocks noGrp="1"/>
          </p:cNvSpPr>
          <p:nvPr>
            <p:ph type="sldNum" sz="quarter" idx="10"/>
          </p:nvPr>
        </p:nvSpPr>
        <p:spPr/>
        <p:txBody>
          <a:bodyPr/>
          <a:lstStyle/>
          <a:p>
            <a:fld id="{35E676A0-33B1-4B4B-B1AA-B0B917FCAA93}" type="slidenum">
              <a:rPr lang="en-US" smtClean="0"/>
              <a:t>7</a:t>
            </a:fld>
            <a:endParaRPr lang="en-US"/>
          </a:p>
        </p:txBody>
      </p:sp>
    </p:spTree>
    <p:extLst>
      <p:ext uri="{BB962C8B-B14F-4D97-AF65-F5344CB8AC3E}">
        <p14:creationId xmlns:p14="http://schemas.microsoft.com/office/powerpoint/2010/main" val="304184968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我们注意到，由于</a:t>
            </a:r>
            <a:r>
              <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电路元件的</a:t>
            </a:r>
            <a:r>
              <a:rPr lang="zh-CN" altLang="zh-CN" sz="1800" b="1" kern="100" dirty="0">
                <a:effectLst/>
                <a:latin typeface="等线" panose="02010600030101010101" pitchFamily="2" charset="-122"/>
                <a:ea typeface="等线" panose="02010600030101010101" pitchFamily="2" charset="-122"/>
                <a:cs typeface="Times New Roman" panose="02020603050405020304" pitchFamily="18" charset="0"/>
              </a:rPr>
              <a:t>制造差异</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，不同的单元在不同程度上受到</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的影响，</a:t>
            </a:r>
            <a:endParaRPr lang="en-US"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342900" lvl="0" indent="-342900" algn="just">
              <a:buFont typeface="+mj-lt"/>
              <a:buAutoNum type="arabicPeriod"/>
            </a:pP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我们看到能够在由蓝色和黑色曲线而不是绿色曲线表示的单元格中引起</a:t>
            </a:r>
            <a:r>
              <a:rPr lang="en-US" altLang="zh-CN" sz="180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rPr>
              <a:t>位翻转</a:t>
            </a:r>
          </a:p>
        </p:txBody>
      </p:sp>
      <p:sp>
        <p:nvSpPr>
          <p:cNvPr id="4" name="Slide Number Placeholder 3"/>
          <p:cNvSpPr>
            <a:spLocks noGrp="1"/>
          </p:cNvSpPr>
          <p:nvPr>
            <p:ph type="sldNum" sz="quarter" idx="10"/>
          </p:nvPr>
        </p:nvSpPr>
        <p:spPr/>
        <p:txBody>
          <a:bodyPr/>
          <a:lstStyle/>
          <a:p>
            <a:fld id="{35E676A0-33B1-4B4B-B1AA-B0B917FCAA93}" type="slidenum">
              <a:rPr lang="en-US" smtClean="0"/>
              <a:t>8</a:t>
            </a:fld>
            <a:endParaRPr lang="en-US"/>
          </a:p>
        </p:txBody>
      </p:sp>
    </p:spTree>
    <p:extLst>
      <p:ext uri="{BB962C8B-B14F-4D97-AF65-F5344CB8AC3E}">
        <p14:creationId xmlns:p14="http://schemas.microsoft.com/office/powerpoint/2010/main" val="242461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这项研究的动机是：</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更密集的</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芯片更容易受到</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的攻击</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之前的三项工作提供了真实</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芯片上的</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特征数据</a:t>
            </a:r>
          </a:p>
          <a:p>
            <a:pPr marL="742950" lvl="1" indent="-285750" algn="just">
              <a:buFont typeface="+mj-lt"/>
              <a:buAutoNum type="alphaLcParenR"/>
            </a:pP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但是没有全面的实验研究证明</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漏洞如何跨</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类型和技术节点代以及随着</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芯片变得更加密集而扩展</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因此，</a:t>
            </a:r>
            <a:r>
              <a:rPr lang="zh-CN" altLang="zh-CN" sz="1050" b="1" kern="100" dirty="0">
                <a:effectLst/>
                <a:latin typeface="等线" panose="02010600030101010101" pitchFamily="2" charset="-122"/>
                <a:ea typeface="等线" panose="02010600030101010101" pitchFamily="2" charset="-122"/>
                <a:cs typeface="Times New Roman" panose="02020603050405020304" pitchFamily="18" charset="0"/>
              </a:rPr>
              <a:t>很难确定当前的缓解机制</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对于可能更容易受到</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攻击的未来</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芯片是否仍然可行</a:t>
            </a:r>
          </a:p>
        </p:txBody>
      </p:sp>
      <p:sp>
        <p:nvSpPr>
          <p:cNvPr id="4" name="Slide Number Placeholder 3"/>
          <p:cNvSpPr>
            <a:spLocks noGrp="1"/>
          </p:cNvSpPr>
          <p:nvPr>
            <p:ph type="sldNum" sz="quarter" idx="5"/>
          </p:nvPr>
        </p:nvSpPr>
        <p:spPr/>
        <p:txBody>
          <a:bodyPr/>
          <a:lstStyle/>
          <a:p>
            <a:fld id="{35E676A0-33B1-4B4B-B1AA-B0B917FCAA93}" type="slidenum">
              <a:rPr lang="en-US" smtClean="0"/>
              <a:t>9</a:t>
            </a:fld>
            <a:endParaRPr lang="en-US"/>
          </a:p>
        </p:txBody>
      </p:sp>
    </p:spTree>
    <p:extLst>
      <p:ext uri="{BB962C8B-B14F-4D97-AF65-F5344CB8AC3E}">
        <p14:creationId xmlns:p14="http://schemas.microsoft.com/office/powerpoint/2010/main" val="16836474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lvl="0" indent="-342900" algn="just">
              <a:buFont typeface="+mj-lt"/>
              <a:buAutoNum type="arabicPeriod"/>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这项工作的目标是：</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首先，通过实验证明现代</a:t>
            </a:r>
            <a:r>
              <a:rPr lang="en-US" altLang="zh-CN" sz="1050" kern="100" dirty="0">
                <a:effectLst/>
                <a:latin typeface="等线" panose="02010600030101010101" pitchFamily="2" charset="-122"/>
                <a:ea typeface="等线" panose="02010600030101010101" pitchFamily="2" charset="-122"/>
                <a:cs typeface="Times New Roman" panose="02020603050405020304" pitchFamily="18" charset="0"/>
              </a:rPr>
              <a:t>DRAM</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芯片对</a:t>
            </a:r>
            <a:r>
              <a:rPr lang="en-US" altLang="zh-CN" sz="1050" kern="100" dirty="0" err="1">
                <a:effectLst/>
                <a:latin typeface="等线" panose="02010600030101010101" pitchFamily="2" charset="-122"/>
                <a:ea typeface="等线" panose="02010600030101010101" pitchFamily="2" charset="-122"/>
                <a:cs typeface="Times New Roman" panose="02020603050405020304" pitchFamily="18" charset="0"/>
              </a:rPr>
              <a:t>RowHammer</a:t>
            </a: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的脆弱程度，并预测此漏洞将如何扩展</a:t>
            </a:r>
          </a:p>
          <a:p>
            <a:pPr marL="742950" lvl="1" indent="-285750" algn="just">
              <a:buFont typeface="+mj-lt"/>
              <a:buAutoNum type="alphaLcParenR"/>
            </a:pPr>
            <a:r>
              <a:rPr lang="zh-CN" altLang="zh-CN" sz="1050" kern="100" dirty="0">
                <a:effectLst/>
                <a:latin typeface="等线" panose="02010600030101010101" pitchFamily="2" charset="-122"/>
                <a:ea typeface="等线" panose="02010600030101010101" pitchFamily="2" charset="-122"/>
                <a:cs typeface="Times New Roman" panose="02020603050405020304" pitchFamily="18" charset="0"/>
              </a:rPr>
              <a:t>其次，我们想研究当前缓解机制在更易受攻击的芯片上的可行性</a:t>
            </a:r>
          </a:p>
        </p:txBody>
      </p:sp>
      <p:sp>
        <p:nvSpPr>
          <p:cNvPr id="4" name="Slide Number Placeholder 3"/>
          <p:cNvSpPr>
            <a:spLocks noGrp="1"/>
          </p:cNvSpPr>
          <p:nvPr>
            <p:ph type="sldNum" sz="quarter" idx="5"/>
          </p:nvPr>
        </p:nvSpPr>
        <p:spPr/>
        <p:txBody>
          <a:bodyPr/>
          <a:lstStyle/>
          <a:p>
            <a:fld id="{35E676A0-33B1-4B4B-B1AA-B0B917FCAA93}" type="slidenum">
              <a:rPr lang="en-US" smtClean="0"/>
              <a:t>10</a:t>
            </a:fld>
            <a:endParaRPr lang="en-US"/>
          </a:p>
        </p:txBody>
      </p:sp>
    </p:spTree>
    <p:extLst>
      <p:ext uri="{BB962C8B-B14F-4D97-AF65-F5344CB8AC3E}">
        <p14:creationId xmlns:p14="http://schemas.microsoft.com/office/powerpoint/2010/main" val="26818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AA37884-1215-42BC-81B9-301A8D2BCD4D}"/>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8D4DF2B8-2D9A-4398-977E-9DB7923D34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45E86C07-FE78-49A3-AE44-2C0AC058162C}"/>
              </a:ext>
            </a:extLst>
          </p:cNvPr>
          <p:cNvSpPr>
            <a:spLocks noGrp="1"/>
          </p:cNvSpPr>
          <p:nvPr>
            <p:ph type="dt" sz="half" idx="10"/>
          </p:nvPr>
        </p:nvSpPr>
        <p:spPr/>
        <p:txBody>
          <a:bodyPr/>
          <a:lstStyle/>
          <a:p>
            <a:fld id="{3ED26D46-6FA2-4A8F-9A9A-33C670220348}" type="datetimeFigureOut">
              <a:rPr lang="zh-CN" altLang="en-US" smtClean="0"/>
              <a:t>2021/12/5</a:t>
            </a:fld>
            <a:endParaRPr lang="zh-CN" altLang="en-US"/>
          </a:p>
        </p:txBody>
      </p:sp>
      <p:sp>
        <p:nvSpPr>
          <p:cNvPr id="5" name="页脚占位符 4">
            <a:extLst>
              <a:ext uri="{FF2B5EF4-FFF2-40B4-BE49-F238E27FC236}">
                <a16:creationId xmlns:a16="http://schemas.microsoft.com/office/drawing/2014/main" id="{AD45AE88-9572-48BC-B01F-BEB57C36B78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5F8C778-6737-4C81-8F34-67A8E147BF16}"/>
              </a:ext>
            </a:extLst>
          </p:cNvPr>
          <p:cNvSpPr>
            <a:spLocks noGrp="1"/>
          </p:cNvSpPr>
          <p:nvPr>
            <p:ph type="sldNum" sz="quarter" idx="12"/>
          </p:nvPr>
        </p:nvSpPr>
        <p:spPr/>
        <p:txBody>
          <a:body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32547073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910A71-0546-455E-9996-B7496920A6B5}"/>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63EAFD9F-AD5D-47FF-A03D-E298276DA071}"/>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68B2FB5-33ED-4A98-BE44-56DFB98D70EB}"/>
              </a:ext>
            </a:extLst>
          </p:cNvPr>
          <p:cNvSpPr>
            <a:spLocks noGrp="1"/>
          </p:cNvSpPr>
          <p:nvPr>
            <p:ph type="dt" sz="half" idx="10"/>
          </p:nvPr>
        </p:nvSpPr>
        <p:spPr/>
        <p:txBody>
          <a:bodyPr/>
          <a:lstStyle/>
          <a:p>
            <a:fld id="{3ED26D46-6FA2-4A8F-9A9A-33C670220348}" type="datetimeFigureOut">
              <a:rPr lang="zh-CN" altLang="en-US" smtClean="0"/>
              <a:t>2021/12/5</a:t>
            </a:fld>
            <a:endParaRPr lang="zh-CN" altLang="en-US"/>
          </a:p>
        </p:txBody>
      </p:sp>
      <p:sp>
        <p:nvSpPr>
          <p:cNvPr id="5" name="页脚占位符 4">
            <a:extLst>
              <a:ext uri="{FF2B5EF4-FFF2-40B4-BE49-F238E27FC236}">
                <a16:creationId xmlns:a16="http://schemas.microsoft.com/office/drawing/2014/main" id="{0312A3A6-14B3-4FA9-B1A7-9749DC1EB831}"/>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6534631-5836-4389-A12B-D5844DC60F02}"/>
              </a:ext>
            </a:extLst>
          </p:cNvPr>
          <p:cNvSpPr>
            <a:spLocks noGrp="1"/>
          </p:cNvSpPr>
          <p:nvPr>
            <p:ph type="sldNum" sz="quarter" idx="12"/>
          </p:nvPr>
        </p:nvSpPr>
        <p:spPr/>
        <p:txBody>
          <a:body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2526690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A98187D-07D7-46E3-9822-590911AF066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2F75BE2-75BB-4A2E-B9B9-F2BDE8C6B614}"/>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89A1F88-BCCB-457E-A1D7-FBDE2C460B05}"/>
              </a:ext>
            </a:extLst>
          </p:cNvPr>
          <p:cNvSpPr>
            <a:spLocks noGrp="1"/>
          </p:cNvSpPr>
          <p:nvPr>
            <p:ph type="dt" sz="half" idx="10"/>
          </p:nvPr>
        </p:nvSpPr>
        <p:spPr/>
        <p:txBody>
          <a:bodyPr/>
          <a:lstStyle/>
          <a:p>
            <a:fld id="{3ED26D46-6FA2-4A8F-9A9A-33C670220348}" type="datetimeFigureOut">
              <a:rPr lang="zh-CN" altLang="en-US" smtClean="0"/>
              <a:t>2021/12/5</a:t>
            </a:fld>
            <a:endParaRPr lang="zh-CN" altLang="en-US"/>
          </a:p>
        </p:txBody>
      </p:sp>
      <p:sp>
        <p:nvSpPr>
          <p:cNvPr id="5" name="页脚占位符 4">
            <a:extLst>
              <a:ext uri="{FF2B5EF4-FFF2-40B4-BE49-F238E27FC236}">
                <a16:creationId xmlns:a16="http://schemas.microsoft.com/office/drawing/2014/main" id="{371BF9A8-65BD-4AB6-8BB2-9DF063306E0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A74473D-8466-436F-AA2C-7A3936365B09}"/>
              </a:ext>
            </a:extLst>
          </p:cNvPr>
          <p:cNvSpPr>
            <a:spLocks noGrp="1"/>
          </p:cNvSpPr>
          <p:nvPr>
            <p:ph type="sldNum" sz="quarter" idx="12"/>
          </p:nvPr>
        </p:nvSpPr>
        <p:spPr/>
        <p:txBody>
          <a:body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34442307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2790D19-59ED-4E4C-A5E6-0A2AEE26AC75}"/>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B9DCA3B-01C8-4D83-A738-FE8CEF66673A}"/>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E2B3418-B38F-4457-A51A-9FAA5F4BA2D8}"/>
              </a:ext>
            </a:extLst>
          </p:cNvPr>
          <p:cNvSpPr>
            <a:spLocks noGrp="1"/>
          </p:cNvSpPr>
          <p:nvPr>
            <p:ph type="dt" sz="half" idx="10"/>
          </p:nvPr>
        </p:nvSpPr>
        <p:spPr/>
        <p:txBody>
          <a:bodyPr/>
          <a:lstStyle/>
          <a:p>
            <a:fld id="{3ED26D46-6FA2-4A8F-9A9A-33C670220348}" type="datetimeFigureOut">
              <a:rPr lang="zh-CN" altLang="en-US" smtClean="0"/>
              <a:t>2021/12/5</a:t>
            </a:fld>
            <a:endParaRPr lang="zh-CN" altLang="en-US"/>
          </a:p>
        </p:txBody>
      </p:sp>
      <p:sp>
        <p:nvSpPr>
          <p:cNvPr id="5" name="页脚占位符 4">
            <a:extLst>
              <a:ext uri="{FF2B5EF4-FFF2-40B4-BE49-F238E27FC236}">
                <a16:creationId xmlns:a16="http://schemas.microsoft.com/office/drawing/2014/main" id="{4C40DF19-432C-4BCA-AED2-A42528BE576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A68B616-CB19-4CF4-8C9A-6AB28AC82824}"/>
              </a:ext>
            </a:extLst>
          </p:cNvPr>
          <p:cNvSpPr>
            <a:spLocks noGrp="1"/>
          </p:cNvSpPr>
          <p:nvPr>
            <p:ph type="sldNum" sz="quarter" idx="12"/>
          </p:nvPr>
        </p:nvSpPr>
        <p:spPr/>
        <p:txBody>
          <a:body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8910832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27FF24-BFE0-4E59-AC30-B71B2D79C7D1}"/>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7225D0C5-83CE-4C2B-9699-89249D7E65B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16F2BC5D-57F4-4976-83D9-625782644D7F}"/>
              </a:ext>
            </a:extLst>
          </p:cNvPr>
          <p:cNvSpPr>
            <a:spLocks noGrp="1"/>
          </p:cNvSpPr>
          <p:nvPr>
            <p:ph type="dt" sz="half" idx="10"/>
          </p:nvPr>
        </p:nvSpPr>
        <p:spPr/>
        <p:txBody>
          <a:bodyPr/>
          <a:lstStyle/>
          <a:p>
            <a:fld id="{3ED26D46-6FA2-4A8F-9A9A-33C670220348}" type="datetimeFigureOut">
              <a:rPr lang="zh-CN" altLang="en-US" smtClean="0"/>
              <a:t>2021/12/5</a:t>
            </a:fld>
            <a:endParaRPr lang="zh-CN" altLang="en-US"/>
          </a:p>
        </p:txBody>
      </p:sp>
      <p:sp>
        <p:nvSpPr>
          <p:cNvPr id="5" name="页脚占位符 4">
            <a:extLst>
              <a:ext uri="{FF2B5EF4-FFF2-40B4-BE49-F238E27FC236}">
                <a16:creationId xmlns:a16="http://schemas.microsoft.com/office/drawing/2014/main" id="{CF8C28DE-1C73-4A01-B9DE-AE283AA52A17}"/>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638255F-49E8-49D2-9A0F-D5A631E725D1}"/>
              </a:ext>
            </a:extLst>
          </p:cNvPr>
          <p:cNvSpPr>
            <a:spLocks noGrp="1"/>
          </p:cNvSpPr>
          <p:nvPr>
            <p:ph type="sldNum" sz="quarter" idx="12"/>
          </p:nvPr>
        </p:nvSpPr>
        <p:spPr/>
        <p:txBody>
          <a:body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24113382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2F4A1DF-B03E-4764-AC8A-6C0D4C3B2E3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A1BF3AFC-11D8-486D-AF31-8C659F377DDD}"/>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DF8509AC-A033-4B65-ADF1-96C3605C0CC5}"/>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DFB3F2B-B0C1-480A-9E18-3D59217349CA}"/>
              </a:ext>
            </a:extLst>
          </p:cNvPr>
          <p:cNvSpPr>
            <a:spLocks noGrp="1"/>
          </p:cNvSpPr>
          <p:nvPr>
            <p:ph type="dt" sz="half" idx="10"/>
          </p:nvPr>
        </p:nvSpPr>
        <p:spPr/>
        <p:txBody>
          <a:bodyPr/>
          <a:lstStyle/>
          <a:p>
            <a:fld id="{3ED26D46-6FA2-4A8F-9A9A-33C670220348}" type="datetimeFigureOut">
              <a:rPr lang="zh-CN" altLang="en-US" smtClean="0"/>
              <a:t>2021/12/5</a:t>
            </a:fld>
            <a:endParaRPr lang="zh-CN" altLang="en-US"/>
          </a:p>
        </p:txBody>
      </p:sp>
      <p:sp>
        <p:nvSpPr>
          <p:cNvPr id="6" name="页脚占位符 5">
            <a:extLst>
              <a:ext uri="{FF2B5EF4-FFF2-40B4-BE49-F238E27FC236}">
                <a16:creationId xmlns:a16="http://schemas.microsoft.com/office/drawing/2014/main" id="{0591BD83-87C4-42DA-9E8B-A3300E4EA13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6F62F593-92C6-40F4-95E5-25D53CDA8802}"/>
              </a:ext>
            </a:extLst>
          </p:cNvPr>
          <p:cNvSpPr>
            <a:spLocks noGrp="1"/>
          </p:cNvSpPr>
          <p:nvPr>
            <p:ph type="sldNum" sz="quarter" idx="12"/>
          </p:nvPr>
        </p:nvSpPr>
        <p:spPr/>
        <p:txBody>
          <a:body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1482783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CA59FC6-DC27-4ED2-AF1E-DAF28799B6E3}"/>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2F876DDB-CB46-45B7-80DE-7D5F1806048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B4EC98F-C62E-44F0-B88D-AA12B1102D51}"/>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3EC20653-0FBE-440A-8174-C169C07D00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A3477BEE-84A3-459F-8F81-D9A7807A9B3E}"/>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51387A35-2329-4F6E-8664-E13019165B08}"/>
              </a:ext>
            </a:extLst>
          </p:cNvPr>
          <p:cNvSpPr>
            <a:spLocks noGrp="1"/>
          </p:cNvSpPr>
          <p:nvPr>
            <p:ph type="dt" sz="half" idx="10"/>
          </p:nvPr>
        </p:nvSpPr>
        <p:spPr/>
        <p:txBody>
          <a:bodyPr/>
          <a:lstStyle/>
          <a:p>
            <a:fld id="{3ED26D46-6FA2-4A8F-9A9A-33C670220348}" type="datetimeFigureOut">
              <a:rPr lang="zh-CN" altLang="en-US" smtClean="0"/>
              <a:t>2021/12/5</a:t>
            </a:fld>
            <a:endParaRPr lang="zh-CN" altLang="en-US"/>
          </a:p>
        </p:txBody>
      </p:sp>
      <p:sp>
        <p:nvSpPr>
          <p:cNvPr id="8" name="页脚占位符 7">
            <a:extLst>
              <a:ext uri="{FF2B5EF4-FFF2-40B4-BE49-F238E27FC236}">
                <a16:creationId xmlns:a16="http://schemas.microsoft.com/office/drawing/2014/main" id="{A96A4568-2E5F-4452-B83D-036BCF0EA706}"/>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235C71E8-9C67-407B-BC7B-65429C8C7872}"/>
              </a:ext>
            </a:extLst>
          </p:cNvPr>
          <p:cNvSpPr>
            <a:spLocks noGrp="1"/>
          </p:cNvSpPr>
          <p:nvPr>
            <p:ph type="sldNum" sz="quarter" idx="12"/>
          </p:nvPr>
        </p:nvSpPr>
        <p:spPr/>
        <p:txBody>
          <a:body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45638762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137C60F-9C14-4EC3-A3E3-08034B5FFC6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9EFA4EA-5D82-402F-88C4-F3E2060E98E8}"/>
              </a:ext>
            </a:extLst>
          </p:cNvPr>
          <p:cNvSpPr>
            <a:spLocks noGrp="1"/>
          </p:cNvSpPr>
          <p:nvPr>
            <p:ph type="dt" sz="half" idx="10"/>
          </p:nvPr>
        </p:nvSpPr>
        <p:spPr/>
        <p:txBody>
          <a:bodyPr/>
          <a:lstStyle/>
          <a:p>
            <a:fld id="{3ED26D46-6FA2-4A8F-9A9A-33C670220348}" type="datetimeFigureOut">
              <a:rPr lang="zh-CN" altLang="en-US" smtClean="0"/>
              <a:t>2021/12/5</a:t>
            </a:fld>
            <a:endParaRPr lang="zh-CN" altLang="en-US"/>
          </a:p>
        </p:txBody>
      </p:sp>
      <p:sp>
        <p:nvSpPr>
          <p:cNvPr id="4" name="页脚占位符 3">
            <a:extLst>
              <a:ext uri="{FF2B5EF4-FFF2-40B4-BE49-F238E27FC236}">
                <a16:creationId xmlns:a16="http://schemas.microsoft.com/office/drawing/2014/main" id="{958B083A-3DDC-4CA7-AA3A-18C9B6AA5F4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28FDB829-DEE3-462B-BB2C-6CCE58186B78}"/>
              </a:ext>
            </a:extLst>
          </p:cNvPr>
          <p:cNvSpPr>
            <a:spLocks noGrp="1"/>
          </p:cNvSpPr>
          <p:nvPr>
            <p:ph type="sldNum" sz="quarter" idx="12"/>
          </p:nvPr>
        </p:nvSpPr>
        <p:spPr/>
        <p:txBody>
          <a:body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3598686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6A63198-EB52-4C10-B4EA-11B1BC9BA93E}"/>
              </a:ext>
            </a:extLst>
          </p:cNvPr>
          <p:cNvSpPr>
            <a:spLocks noGrp="1"/>
          </p:cNvSpPr>
          <p:nvPr>
            <p:ph type="dt" sz="half" idx="10"/>
          </p:nvPr>
        </p:nvSpPr>
        <p:spPr/>
        <p:txBody>
          <a:bodyPr/>
          <a:lstStyle/>
          <a:p>
            <a:fld id="{3ED26D46-6FA2-4A8F-9A9A-33C670220348}" type="datetimeFigureOut">
              <a:rPr lang="zh-CN" altLang="en-US" smtClean="0"/>
              <a:t>2021/12/5</a:t>
            </a:fld>
            <a:endParaRPr lang="zh-CN" altLang="en-US"/>
          </a:p>
        </p:txBody>
      </p:sp>
      <p:sp>
        <p:nvSpPr>
          <p:cNvPr id="3" name="页脚占位符 2">
            <a:extLst>
              <a:ext uri="{FF2B5EF4-FFF2-40B4-BE49-F238E27FC236}">
                <a16:creationId xmlns:a16="http://schemas.microsoft.com/office/drawing/2014/main" id="{2380CC22-7E44-4E81-A5BA-2D3B58D4D6B0}"/>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9C696D98-E997-430B-968E-AA17476720FA}"/>
              </a:ext>
            </a:extLst>
          </p:cNvPr>
          <p:cNvSpPr>
            <a:spLocks noGrp="1"/>
          </p:cNvSpPr>
          <p:nvPr>
            <p:ph type="sldNum" sz="quarter" idx="12"/>
          </p:nvPr>
        </p:nvSpPr>
        <p:spPr/>
        <p:txBody>
          <a:body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3890248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6CF204-ADE9-4B7A-8005-D6030228C415}"/>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DB1A3740-DF28-4735-8597-A3B7FE7540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3BD394E2-A7F4-424C-84F1-A5069E3D2AF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DFD6DC47-BACC-496A-B99B-11372D30EB47}"/>
              </a:ext>
            </a:extLst>
          </p:cNvPr>
          <p:cNvSpPr>
            <a:spLocks noGrp="1"/>
          </p:cNvSpPr>
          <p:nvPr>
            <p:ph type="dt" sz="half" idx="10"/>
          </p:nvPr>
        </p:nvSpPr>
        <p:spPr/>
        <p:txBody>
          <a:bodyPr/>
          <a:lstStyle/>
          <a:p>
            <a:fld id="{3ED26D46-6FA2-4A8F-9A9A-33C670220348}" type="datetimeFigureOut">
              <a:rPr lang="zh-CN" altLang="en-US" smtClean="0"/>
              <a:t>2021/12/5</a:t>
            </a:fld>
            <a:endParaRPr lang="zh-CN" altLang="en-US"/>
          </a:p>
        </p:txBody>
      </p:sp>
      <p:sp>
        <p:nvSpPr>
          <p:cNvPr id="6" name="页脚占位符 5">
            <a:extLst>
              <a:ext uri="{FF2B5EF4-FFF2-40B4-BE49-F238E27FC236}">
                <a16:creationId xmlns:a16="http://schemas.microsoft.com/office/drawing/2014/main" id="{851B9799-019D-4609-A240-01A2438BBA9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25E01B5-95C0-44A2-B3E9-E14DA46BF5F8}"/>
              </a:ext>
            </a:extLst>
          </p:cNvPr>
          <p:cNvSpPr>
            <a:spLocks noGrp="1"/>
          </p:cNvSpPr>
          <p:nvPr>
            <p:ph type="sldNum" sz="quarter" idx="12"/>
          </p:nvPr>
        </p:nvSpPr>
        <p:spPr/>
        <p:txBody>
          <a:body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2450785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0AF9F6-653A-417F-A2CA-EAEC7AEE91A7}"/>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6E0BD3C-6280-421C-88EF-FCD2B8CC7D1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EB3008E-967A-452C-A912-9B8E5C4712A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A72F799-C95A-417D-B743-D1C8D4D4DC93}"/>
              </a:ext>
            </a:extLst>
          </p:cNvPr>
          <p:cNvSpPr>
            <a:spLocks noGrp="1"/>
          </p:cNvSpPr>
          <p:nvPr>
            <p:ph type="dt" sz="half" idx="10"/>
          </p:nvPr>
        </p:nvSpPr>
        <p:spPr/>
        <p:txBody>
          <a:bodyPr/>
          <a:lstStyle/>
          <a:p>
            <a:fld id="{3ED26D46-6FA2-4A8F-9A9A-33C670220348}" type="datetimeFigureOut">
              <a:rPr lang="zh-CN" altLang="en-US" smtClean="0"/>
              <a:t>2021/12/5</a:t>
            </a:fld>
            <a:endParaRPr lang="zh-CN" altLang="en-US"/>
          </a:p>
        </p:txBody>
      </p:sp>
      <p:sp>
        <p:nvSpPr>
          <p:cNvPr id="6" name="页脚占位符 5">
            <a:extLst>
              <a:ext uri="{FF2B5EF4-FFF2-40B4-BE49-F238E27FC236}">
                <a16:creationId xmlns:a16="http://schemas.microsoft.com/office/drawing/2014/main" id="{BA2842FF-9A0D-4485-940C-259CF65EC774}"/>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35FFC6B7-1722-4A84-A9F1-C8047022D29E}"/>
              </a:ext>
            </a:extLst>
          </p:cNvPr>
          <p:cNvSpPr>
            <a:spLocks noGrp="1"/>
          </p:cNvSpPr>
          <p:nvPr>
            <p:ph type="sldNum" sz="quarter" idx="12"/>
          </p:nvPr>
        </p:nvSpPr>
        <p:spPr/>
        <p:txBody>
          <a:body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34386878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87ACAFF-59FC-4D5C-BF58-E1FF1F6D6A2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F0293A6D-B27F-47FC-AD2A-6D16CC38ABF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FB84D3A3-DA5F-411A-BAF4-3BFD85460C7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ED26D46-6FA2-4A8F-9A9A-33C670220348}" type="datetimeFigureOut">
              <a:rPr lang="zh-CN" altLang="en-US" smtClean="0"/>
              <a:t>2021/12/5</a:t>
            </a:fld>
            <a:endParaRPr lang="zh-CN" altLang="en-US"/>
          </a:p>
        </p:txBody>
      </p:sp>
      <p:sp>
        <p:nvSpPr>
          <p:cNvPr id="5" name="页脚占位符 4">
            <a:extLst>
              <a:ext uri="{FF2B5EF4-FFF2-40B4-BE49-F238E27FC236}">
                <a16:creationId xmlns:a16="http://schemas.microsoft.com/office/drawing/2014/main" id="{22E46D25-6FBB-432E-9A25-E75D49456A8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4709B838-5440-469A-AE8A-BF6CAD12988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384A1AF-8DD8-441D-A09D-C2B0206E1BA8}" type="slidenum">
              <a:rPr lang="zh-CN" altLang="en-US" smtClean="0"/>
              <a:t>‹#›</a:t>
            </a:fld>
            <a:endParaRPr lang="zh-CN" altLang="en-US"/>
          </a:p>
        </p:txBody>
      </p:sp>
    </p:spTree>
    <p:extLst>
      <p:ext uri="{BB962C8B-B14F-4D97-AF65-F5344CB8AC3E}">
        <p14:creationId xmlns:p14="http://schemas.microsoft.com/office/powerpoint/2010/main" val="298703239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15.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25.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CMU-SAFARI/ramulator"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image" Target="../media/image17.emf"/><Relationship Id="rId5" Type="http://schemas.openxmlformats.org/officeDocument/2006/relationships/image" Target="../media/image16.emf"/><Relationship Id="rId4" Type="http://schemas.openxmlformats.org/officeDocument/2006/relationships/image" Target="../media/image15.emf"/></Relationships>
</file>

<file path=ppt/slides/_rels/slide34.xml.rels><?xml version="1.0" encoding="UTF-8" standalone="yes"?>
<Relationships xmlns="http://schemas.openxmlformats.org/package/2006/relationships"><Relationship Id="rId3" Type="http://schemas.openxmlformats.org/officeDocument/2006/relationships/image" Target="../media/image14.emf"/><Relationship Id="rId7" Type="http://schemas.openxmlformats.org/officeDocument/2006/relationships/image" Target="../media/image16.emf"/><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image" Target="../media/image17.emf"/><Relationship Id="rId5" Type="http://schemas.openxmlformats.org/officeDocument/2006/relationships/image" Target="../media/image18.emf"/><Relationship Id="rId4" Type="http://schemas.openxmlformats.org/officeDocument/2006/relationships/image" Target="../media/image15.emf"/></Relationships>
</file>

<file path=ppt/slides/_rels/slide35.xml.rels><?xml version="1.0" encoding="UTF-8" standalone="yes"?>
<Relationships xmlns="http://schemas.openxmlformats.org/package/2006/relationships"><Relationship Id="rId8" Type="http://schemas.openxmlformats.org/officeDocument/2006/relationships/image" Target="../media/image17.emf"/><Relationship Id="rId3" Type="http://schemas.openxmlformats.org/officeDocument/2006/relationships/image" Target="../media/image14.emf"/><Relationship Id="rId7" Type="http://schemas.openxmlformats.org/officeDocument/2006/relationships/image" Target="../media/image16.emf"/><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5.emf"/></Relationships>
</file>

<file path=ppt/slides/_rels/slide36.xml.rels><?xml version="1.0" encoding="UTF-8" standalone="yes"?>
<Relationships xmlns="http://schemas.openxmlformats.org/package/2006/relationships"><Relationship Id="rId8" Type="http://schemas.openxmlformats.org/officeDocument/2006/relationships/image" Target="../media/image16.emf"/><Relationship Id="rId3" Type="http://schemas.openxmlformats.org/officeDocument/2006/relationships/image" Target="../media/image14.emf"/><Relationship Id="rId7" Type="http://schemas.openxmlformats.org/officeDocument/2006/relationships/image" Target="../media/image20.emf"/><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image" Target="../media/image18.emf"/><Relationship Id="rId4" Type="http://schemas.openxmlformats.org/officeDocument/2006/relationships/image" Target="../media/image15.emf"/><Relationship Id="rId9" Type="http://schemas.openxmlformats.org/officeDocument/2006/relationships/image" Target="../media/image17.emf"/></Relationships>
</file>

<file path=ppt/slides/_rels/slide37.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14.emf"/><Relationship Id="rId7" Type="http://schemas.openxmlformats.org/officeDocument/2006/relationships/image" Target="../media/image20.emf"/><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image" Target="../media/image19.emf"/><Relationship Id="rId5" Type="http://schemas.openxmlformats.org/officeDocument/2006/relationships/image" Target="../media/image18.emf"/><Relationship Id="rId10" Type="http://schemas.openxmlformats.org/officeDocument/2006/relationships/image" Target="../media/image17.emf"/><Relationship Id="rId4" Type="http://schemas.openxmlformats.org/officeDocument/2006/relationships/image" Target="../media/image15.emf"/><Relationship Id="rId9" Type="http://schemas.openxmlformats.org/officeDocument/2006/relationships/image" Target="../media/image16.emf"/></Relationships>
</file>

<file path=ppt/slides/_rels/slide38.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14.emf"/><Relationship Id="rId7" Type="http://schemas.openxmlformats.org/officeDocument/2006/relationships/image" Target="../media/image20.emf"/><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image" Target="../media/image19.emf"/><Relationship Id="rId11" Type="http://schemas.openxmlformats.org/officeDocument/2006/relationships/image" Target="../media/image17.emf"/><Relationship Id="rId5" Type="http://schemas.openxmlformats.org/officeDocument/2006/relationships/image" Target="../media/image18.emf"/><Relationship Id="rId10" Type="http://schemas.openxmlformats.org/officeDocument/2006/relationships/image" Target="../media/image16.emf"/><Relationship Id="rId4" Type="http://schemas.openxmlformats.org/officeDocument/2006/relationships/image" Target="../media/image15.emf"/><Relationship Id="rId9" Type="http://schemas.openxmlformats.org/officeDocument/2006/relationships/image" Target="../media/image22.emf"/></Relationships>
</file>

<file path=ppt/slides/_rels/slide39.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14.emf"/><Relationship Id="rId7" Type="http://schemas.openxmlformats.org/officeDocument/2006/relationships/image" Target="../media/image20.emf"/><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image" Target="../media/image19.emf"/><Relationship Id="rId11" Type="http://schemas.openxmlformats.org/officeDocument/2006/relationships/image" Target="../media/image17.emf"/><Relationship Id="rId5" Type="http://schemas.openxmlformats.org/officeDocument/2006/relationships/image" Target="../media/image18.emf"/><Relationship Id="rId10" Type="http://schemas.openxmlformats.org/officeDocument/2006/relationships/image" Target="../media/image16.emf"/><Relationship Id="rId4" Type="http://schemas.openxmlformats.org/officeDocument/2006/relationships/image" Target="../media/image15.emf"/><Relationship Id="rId9" Type="http://schemas.openxmlformats.org/officeDocument/2006/relationships/image" Target="../media/image22.emf"/></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14.emf"/><Relationship Id="rId7" Type="http://schemas.openxmlformats.org/officeDocument/2006/relationships/image" Target="../media/image20.emf"/><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image" Target="../media/image19.emf"/><Relationship Id="rId11" Type="http://schemas.openxmlformats.org/officeDocument/2006/relationships/image" Target="../media/image17.emf"/><Relationship Id="rId5" Type="http://schemas.openxmlformats.org/officeDocument/2006/relationships/image" Target="../media/image18.emf"/><Relationship Id="rId10" Type="http://schemas.openxmlformats.org/officeDocument/2006/relationships/image" Target="../media/image16.emf"/><Relationship Id="rId4" Type="http://schemas.openxmlformats.org/officeDocument/2006/relationships/image" Target="../media/image15.emf"/><Relationship Id="rId9" Type="http://schemas.openxmlformats.org/officeDocument/2006/relationships/image" Target="../media/image22.emf"/></Relationships>
</file>

<file path=ppt/slides/_rels/slide41.xml.rels><?xml version="1.0" encoding="UTF-8" standalone="yes"?>
<Relationships xmlns="http://schemas.openxmlformats.org/package/2006/relationships"><Relationship Id="rId8" Type="http://schemas.openxmlformats.org/officeDocument/2006/relationships/image" Target="../media/image21.emf"/><Relationship Id="rId3" Type="http://schemas.openxmlformats.org/officeDocument/2006/relationships/image" Target="../media/image14.emf"/><Relationship Id="rId7" Type="http://schemas.openxmlformats.org/officeDocument/2006/relationships/image" Target="../media/image20.emf"/><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image" Target="../media/image19.emf"/><Relationship Id="rId11" Type="http://schemas.openxmlformats.org/officeDocument/2006/relationships/image" Target="../media/image17.emf"/><Relationship Id="rId5" Type="http://schemas.openxmlformats.org/officeDocument/2006/relationships/image" Target="../media/image18.emf"/><Relationship Id="rId10" Type="http://schemas.openxmlformats.org/officeDocument/2006/relationships/image" Target="../media/image16.emf"/><Relationship Id="rId4" Type="http://schemas.openxmlformats.org/officeDocument/2006/relationships/image" Target="../media/image15.emf"/><Relationship Id="rId9" Type="http://schemas.openxmlformats.org/officeDocument/2006/relationships/image" Target="../media/image22.emf"/></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AE7AD05-A8AB-4ABF-AB9B-3951639FBD4F}"/>
              </a:ext>
            </a:extLst>
          </p:cNvPr>
          <p:cNvSpPr>
            <a:spLocks noGrp="1"/>
          </p:cNvSpPr>
          <p:nvPr>
            <p:ph type="ctrTitle"/>
          </p:nvPr>
        </p:nvSpPr>
        <p:spPr>
          <a:xfrm>
            <a:off x="1524000" y="585915"/>
            <a:ext cx="9144000" cy="2387600"/>
          </a:xfrm>
        </p:spPr>
        <p:txBody>
          <a:bodyPr>
            <a:noAutofit/>
          </a:bodyPr>
          <a:lstStyle/>
          <a:p>
            <a:r>
              <a:rPr lang="en-US" altLang="zh-CN" sz="4000" dirty="0"/>
              <a:t>Revisiting </a:t>
            </a:r>
            <a:r>
              <a:rPr lang="en-US" altLang="zh-CN" sz="4000" dirty="0" err="1"/>
              <a:t>RowHammer</a:t>
            </a:r>
            <a:r>
              <a:rPr lang="en-US" altLang="zh-CN" sz="4000" dirty="0"/>
              <a:t>: An Experimental Analysis of Modern Devices and Mitigation Techniques</a:t>
            </a:r>
            <a:endParaRPr lang="zh-CN" altLang="en-US" sz="4000" dirty="0"/>
          </a:p>
        </p:txBody>
      </p:sp>
      <p:sp>
        <p:nvSpPr>
          <p:cNvPr id="3" name="副标题 2">
            <a:extLst>
              <a:ext uri="{FF2B5EF4-FFF2-40B4-BE49-F238E27FC236}">
                <a16:creationId xmlns:a16="http://schemas.microsoft.com/office/drawing/2014/main" id="{34C08DCD-78E8-4B54-ABB2-9E2335DBABDA}"/>
              </a:ext>
            </a:extLst>
          </p:cNvPr>
          <p:cNvSpPr>
            <a:spLocks noGrp="1"/>
          </p:cNvSpPr>
          <p:nvPr>
            <p:ph type="subTitle" idx="1"/>
          </p:nvPr>
        </p:nvSpPr>
        <p:spPr>
          <a:xfrm>
            <a:off x="1524000" y="3602038"/>
            <a:ext cx="10314432" cy="2091626"/>
          </a:xfrm>
        </p:spPr>
        <p:txBody>
          <a:bodyPr>
            <a:normAutofit lnSpcReduction="10000"/>
          </a:bodyPr>
          <a:lstStyle/>
          <a:p>
            <a:r>
              <a:rPr lang="en-US" altLang="zh-CN" dirty="0" err="1"/>
              <a:t>Jeremie</a:t>
            </a:r>
            <a:r>
              <a:rPr lang="en-US" altLang="zh-CN" dirty="0"/>
              <a:t> </a:t>
            </a:r>
            <a:r>
              <a:rPr lang="en-US" altLang="zh-CN" dirty="0" err="1"/>
              <a:t>S.Kim</a:t>
            </a:r>
            <a:r>
              <a:rPr lang="en-US" altLang="zh-CN" dirty="0"/>
              <a:t>, </a:t>
            </a:r>
            <a:r>
              <a:rPr lang="en-US" altLang="zh-CN" dirty="0" err="1"/>
              <a:t>Onur</a:t>
            </a:r>
            <a:r>
              <a:rPr lang="en-US" altLang="zh-CN" dirty="0"/>
              <a:t> </a:t>
            </a:r>
            <a:r>
              <a:rPr lang="en-US" altLang="zh-CN" dirty="0" err="1"/>
              <a:t>Mutlu</a:t>
            </a:r>
            <a:endParaRPr lang="en-US" altLang="zh-CN" dirty="0"/>
          </a:p>
          <a:p>
            <a:r>
              <a:rPr lang="en-US" altLang="zh-CN" dirty="0"/>
              <a:t>SAFARI </a:t>
            </a:r>
          </a:p>
          <a:p>
            <a:r>
              <a:rPr lang="en-US" altLang="zh-CN" dirty="0"/>
              <a:t>Proceedings of the 47</a:t>
            </a:r>
            <a:r>
              <a:rPr lang="en-US" altLang="zh-CN" baseline="30000" dirty="0"/>
              <a:t>th</a:t>
            </a:r>
            <a:r>
              <a:rPr lang="en-US" altLang="zh-CN" dirty="0"/>
              <a:t> International Symposium on Computer Architecture(ISCA), June 2020</a:t>
            </a:r>
          </a:p>
          <a:p>
            <a:r>
              <a:rPr lang="en-US" altLang="zh-CN" dirty="0"/>
              <a:t>ETH Zurich, Carnegie Mellon</a:t>
            </a:r>
          </a:p>
        </p:txBody>
      </p:sp>
    </p:spTree>
    <p:extLst>
      <p:ext uri="{BB962C8B-B14F-4D97-AF65-F5344CB8AC3E}">
        <p14:creationId xmlns:p14="http://schemas.microsoft.com/office/powerpoint/2010/main" val="133468248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559FB-8DDF-6F41-A510-F3A8357912C8}"/>
              </a:ext>
            </a:extLst>
          </p:cNvPr>
          <p:cNvSpPr>
            <a:spLocks noGrp="1"/>
          </p:cNvSpPr>
          <p:nvPr>
            <p:ph type="title"/>
          </p:nvPr>
        </p:nvSpPr>
        <p:spPr/>
        <p:txBody>
          <a:bodyPr/>
          <a:lstStyle/>
          <a:p>
            <a:r>
              <a:rPr lang="en-US" b="1" dirty="0"/>
              <a:t>Goal</a:t>
            </a:r>
          </a:p>
        </p:txBody>
      </p:sp>
      <p:sp>
        <p:nvSpPr>
          <p:cNvPr id="3" name="Content Placeholder 2">
            <a:extLst>
              <a:ext uri="{FF2B5EF4-FFF2-40B4-BE49-F238E27FC236}">
                <a16:creationId xmlns:a16="http://schemas.microsoft.com/office/drawing/2014/main" id="{7451985C-9664-394D-94AF-354C677B601E}"/>
              </a:ext>
            </a:extLst>
          </p:cNvPr>
          <p:cNvSpPr>
            <a:spLocks noGrp="1"/>
          </p:cNvSpPr>
          <p:nvPr>
            <p:ph idx="1"/>
          </p:nvPr>
        </p:nvSpPr>
        <p:spPr>
          <a:xfrm>
            <a:off x="1403043" y="1589651"/>
            <a:ext cx="9264957" cy="4654395"/>
          </a:xfrm>
        </p:spPr>
        <p:txBody>
          <a:bodyPr/>
          <a:lstStyle/>
          <a:p>
            <a:pPr marL="800100" lvl="1" indent="-342900">
              <a:spcBef>
                <a:spcPts val="400"/>
              </a:spcBef>
              <a:buFont typeface="+mj-lt"/>
              <a:buAutoNum type="arabicPeriod"/>
            </a:pPr>
            <a:r>
              <a:rPr lang="en-US" sz="2700" b="1" dirty="0"/>
              <a:t> </a:t>
            </a:r>
            <a:r>
              <a:rPr lang="en-US" sz="2700" b="1" dirty="0">
                <a:solidFill>
                  <a:srgbClr val="538234"/>
                </a:solidFill>
              </a:rPr>
              <a:t>Experimentally demonstrate </a:t>
            </a:r>
            <a:r>
              <a:rPr lang="en-US" sz="2700" dirty="0">
                <a:solidFill>
                  <a:srgbClr val="538234"/>
                </a:solidFill>
              </a:rPr>
              <a:t>how vulnerable modern DRAM chips are to </a:t>
            </a:r>
            <a:r>
              <a:rPr lang="en-US" sz="2700" dirty="0" err="1">
                <a:solidFill>
                  <a:srgbClr val="538234"/>
                </a:solidFill>
              </a:rPr>
              <a:t>RowHammer</a:t>
            </a:r>
            <a:r>
              <a:rPr lang="en-US" sz="2700" dirty="0">
                <a:solidFill>
                  <a:srgbClr val="538234"/>
                </a:solidFill>
              </a:rPr>
              <a:t> and </a:t>
            </a:r>
            <a:r>
              <a:rPr lang="en-US" sz="2700" b="1" dirty="0">
                <a:solidFill>
                  <a:srgbClr val="538234"/>
                </a:solidFill>
              </a:rPr>
              <a:t>predict how this vulnerability will scale</a:t>
            </a:r>
            <a:r>
              <a:rPr lang="en-US" sz="2700" dirty="0">
                <a:solidFill>
                  <a:srgbClr val="538234"/>
                </a:solidFill>
              </a:rPr>
              <a:t> going forward</a:t>
            </a:r>
          </a:p>
          <a:p>
            <a:pPr marL="800100" lvl="1" indent="-342900">
              <a:spcBef>
                <a:spcPts val="400"/>
              </a:spcBef>
              <a:buFont typeface="+mj-lt"/>
              <a:buAutoNum type="arabicPeriod"/>
            </a:pPr>
            <a:endParaRPr lang="en-US" sz="2700" dirty="0"/>
          </a:p>
          <a:p>
            <a:pPr marL="800100" lvl="1" indent="-342900">
              <a:spcBef>
                <a:spcPts val="400"/>
              </a:spcBef>
              <a:buFont typeface="+mj-lt"/>
              <a:buAutoNum type="arabicPeriod"/>
            </a:pPr>
            <a:endParaRPr lang="en-US" sz="2700" dirty="0"/>
          </a:p>
          <a:p>
            <a:pPr marL="800100" lvl="1" indent="-342900">
              <a:spcBef>
                <a:spcPts val="400"/>
              </a:spcBef>
              <a:buFont typeface="+mj-lt"/>
              <a:buAutoNum type="arabicPeriod"/>
            </a:pPr>
            <a:r>
              <a:rPr lang="en-US" sz="2700" b="1" dirty="0"/>
              <a:t> </a:t>
            </a:r>
            <a:r>
              <a:rPr lang="en-US" sz="2700" dirty="0">
                <a:solidFill>
                  <a:schemeClr val="accent5">
                    <a:lumMod val="75000"/>
                  </a:schemeClr>
                </a:solidFill>
              </a:rPr>
              <a:t>Examine the viability of current mitigation mechanisms on </a:t>
            </a:r>
            <a:r>
              <a:rPr lang="en-US" sz="2700" b="1" dirty="0">
                <a:solidFill>
                  <a:schemeClr val="accent5">
                    <a:lumMod val="75000"/>
                  </a:schemeClr>
                </a:solidFill>
              </a:rPr>
              <a:t>more vulnerable chips</a:t>
            </a:r>
          </a:p>
          <a:p>
            <a:pPr marL="0" indent="0">
              <a:buNone/>
            </a:pPr>
            <a:endParaRPr lang="en-US" sz="2700" dirty="0"/>
          </a:p>
        </p:txBody>
      </p:sp>
    </p:spTree>
    <p:extLst>
      <p:ext uri="{BB962C8B-B14F-4D97-AF65-F5344CB8AC3E}">
        <p14:creationId xmlns:p14="http://schemas.microsoft.com/office/powerpoint/2010/main" val="32207333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6000" y="-226956"/>
            <a:ext cx="10515600" cy="1325563"/>
          </a:xfrm>
        </p:spPr>
        <p:txBody>
          <a:bodyPr/>
          <a:lstStyle/>
          <a:p>
            <a:r>
              <a:rPr lang="en-US" b="1" dirty="0"/>
              <a:t>DRAM Testing Infrastructures</a:t>
            </a:r>
          </a:p>
        </p:txBody>
      </p:sp>
      <p:sp>
        <p:nvSpPr>
          <p:cNvPr id="5" name="Rectangle 4">
            <a:extLst>
              <a:ext uri="{FF2B5EF4-FFF2-40B4-BE49-F238E27FC236}">
                <a16:creationId xmlns:a16="http://schemas.microsoft.com/office/drawing/2014/main" id="{C4B6A481-3754-4809-844E-019BD3000795}"/>
              </a:ext>
            </a:extLst>
          </p:cNvPr>
          <p:cNvSpPr/>
          <p:nvPr/>
        </p:nvSpPr>
        <p:spPr>
          <a:xfrm>
            <a:off x="1599991" y="764929"/>
            <a:ext cx="9068009" cy="3346044"/>
          </a:xfrm>
          <a:prstGeom prst="rect">
            <a:avLst/>
          </a:prstGeom>
        </p:spPr>
        <p:txBody>
          <a:bodyPr wrap="square">
            <a:spAutoFit/>
          </a:bodyPr>
          <a:lstStyle/>
          <a:p>
            <a:pPr>
              <a:lnSpc>
                <a:spcPct val="90000"/>
              </a:lnSpc>
              <a:spcBef>
                <a:spcPts val="400"/>
              </a:spcBef>
            </a:pPr>
            <a:r>
              <a:rPr lang="en-US" sz="2600" dirty="0">
                <a:latin typeface="Cambria" panose="02040503050406030204" pitchFamily="18" charset="0"/>
              </a:rPr>
              <a:t>Three separate testing infrastructures</a:t>
            </a:r>
          </a:p>
          <a:p>
            <a:pPr marL="365760" lvl="1" indent="-457200">
              <a:lnSpc>
                <a:spcPct val="90000"/>
              </a:lnSpc>
              <a:spcBef>
                <a:spcPts val="400"/>
              </a:spcBef>
              <a:buFont typeface="+mj-lt"/>
              <a:buAutoNum type="arabicPeriod"/>
            </a:pPr>
            <a:r>
              <a:rPr lang="en-US" sz="2400" b="1" dirty="0">
                <a:solidFill>
                  <a:srgbClr val="7030A0"/>
                </a:solidFill>
                <a:latin typeface="Cambria" panose="02040503050406030204" pitchFamily="18" charset="0"/>
              </a:rPr>
              <a:t>DDR3:</a:t>
            </a:r>
            <a:r>
              <a:rPr lang="en-US" sz="2400" dirty="0">
                <a:solidFill>
                  <a:srgbClr val="7030A0"/>
                </a:solidFill>
                <a:latin typeface="Cambria" panose="02040503050406030204" pitchFamily="18" charset="0"/>
              </a:rPr>
              <a:t> FPGA-based </a:t>
            </a:r>
            <a:r>
              <a:rPr lang="en-US" sz="2400" dirty="0" err="1">
                <a:solidFill>
                  <a:srgbClr val="7030A0"/>
                </a:solidFill>
                <a:latin typeface="Cambria" panose="02040503050406030204" pitchFamily="18" charset="0"/>
              </a:rPr>
              <a:t>SoftMC</a:t>
            </a:r>
            <a:r>
              <a:rPr lang="en-US" sz="2400" dirty="0">
                <a:solidFill>
                  <a:srgbClr val="7030A0"/>
                </a:solidFill>
                <a:latin typeface="Cambria" panose="02040503050406030204" pitchFamily="18" charset="0"/>
              </a:rPr>
              <a:t> [Hassan+, HPCA’17] </a:t>
            </a:r>
          </a:p>
          <a:p>
            <a:pPr marL="365760" lvl="2">
              <a:lnSpc>
                <a:spcPct val="90000"/>
              </a:lnSpc>
              <a:spcBef>
                <a:spcPts val="400"/>
              </a:spcBef>
            </a:pPr>
            <a:r>
              <a:rPr lang="en-US" sz="2400" dirty="0">
                <a:solidFill>
                  <a:srgbClr val="7030A0"/>
                </a:solidFill>
                <a:latin typeface="Cambria" panose="02040503050406030204" pitchFamily="18" charset="0"/>
              </a:rPr>
              <a:t>               (Xilinx ML605) </a:t>
            </a:r>
          </a:p>
          <a:p>
            <a:pPr marL="365760" lvl="1" indent="-457200">
              <a:lnSpc>
                <a:spcPct val="90000"/>
              </a:lnSpc>
              <a:spcBef>
                <a:spcPts val="400"/>
              </a:spcBef>
              <a:buFont typeface="+mj-lt"/>
              <a:buAutoNum type="arabicPeriod"/>
            </a:pPr>
            <a:r>
              <a:rPr lang="en-US" sz="2400" b="1" dirty="0">
                <a:solidFill>
                  <a:srgbClr val="C00000"/>
                </a:solidFill>
                <a:latin typeface="Cambria" panose="02040503050406030204" pitchFamily="18" charset="0"/>
              </a:rPr>
              <a:t>DDR4:</a:t>
            </a:r>
            <a:r>
              <a:rPr lang="en-US" sz="2400" dirty="0">
                <a:solidFill>
                  <a:srgbClr val="C00000"/>
                </a:solidFill>
                <a:latin typeface="Cambria" panose="02040503050406030204" pitchFamily="18" charset="0"/>
              </a:rPr>
              <a:t> FPGA-based </a:t>
            </a:r>
            <a:r>
              <a:rPr lang="en-US" sz="2400" dirty="0" err="1">
                <a:solidFill>
                  <a:srgbClr val="C00000"/>
                </a:solidFill>
                <a:latin typeface="Cambria" panose="02040503050406030204" pitchFamily="18" charset="0"/>
              </a:rPr>
              <a:t>SoftMC</a:t>
            </a:r>
            <a:r>
              <a:rPr lang="en-US" sz="2400" dirty="0">
                <a:solidFill>
                  <a:srgbClr val="C00000"/>
                </a:solidFill>
                <a:latin typeface="Cambria" panose="02040503050406030204" pitchFamily="18" charset="0"/>
              </a:rPr>
              <a:t> [Hassan+, HPCA’17] </a:t>
            </a:r>
          </a:p>
          <a:p>
            <a:pPr marL="365760" lvl="2">
              <a:lnSpc>
                <a:spcPct val="90000"/>
              </a:lnSpc>
              <a:spcBef>
                <a:spcPts val="400"/>
              </a:spcBef>
            </a:pPr>
            <a:r>
              <a:rPr lang="en-US" sz="2400" dirty="0">
                <a:solidFill>
                  <a:srgbClr val="C00000"/>
                </a:solidFill>
                <a:latin typeface="Cambria" panose="02040503050406030204" pitchFamily="18" charset="0"/>
              </a:rPr>
              <a:t>               (Xilinx </a:t>
            </a:r>
            <a:r>
              <a:rPr lang="en-US" sz="2400" dirty="0" err="1">
                <a:solidFill>
                  <a:srgbClr val="C00000"/>
                </a:solidFill>
                <a:latin typeface="Cambria" panose="02040503050406030204" pitchFamily="18" charset="0"/>
              </a:rPr>
              <a:t>Virtex</a:t>
            </a:r>
            <a:r>
              <a:rPr lang="en-US" sz="2400" dirty="0">
                <a:solidFill>
                  <a:srgbClr val="C00000"/>
                </a:solidFill>
                <a:latin typeface="Cambria" panose="02040503050406030204" pitchFamily="18" charset="0"/>
              </a:rPr>
              <a:t> </a:t>
            </a:r>
            <a:r>
              <a:rPr lang="en-US" sz="2400" dirty="0" err="1">
                <a:solidFill>
                  <a:srgbClr val="C00000"/>
                </a:solidFill>
                <a:latin typeface="Cambria" panose="02040503050406030204" pitchFamily="18" charset="0"/>
              </a:rPr>
              <a:t>UltraScale</a:t>
            </a:r>
            <a:r>
              <a:rPr lang="en-US" sz="2400" dirty="0">
                <a:solidFill>
                  <a:srgbClr val="C00000"/>
                </a:solidFill>
                <a:latin typeface="Cambria" panose="02040503050406030204" pitchFamily="18" charset="0"/>
              </a:rPr>
              <a:t> 95)</a:t>
            </a:r>
          </a:p>
          <a:p>
            <a:pPr marL="365760" lvl="1" indent="-457200">
              <a:lnSpc>
                <a:spcPct val="90000"/>
              </a:lnSpc>
              <a:spcBef>
                <a:spcPts val="400"/>
              </a:spcBef>
              <a:buFont typeface="+mj-lt"/>
              <a:buAutoNum type="arabicPeriod"/>
            </a:pPr>
            <a:r>
              <a:rPr lang="en-US" sz="2400" b="1" dirty="0">
                <a:solidFill>
                  <a:schemeClr val="accent6">
                    <a:lumMod val="75000"/>
                  </a:schemeClr>
                </a:solidFill>
                <a:latin typeface="Cambria" panose="02040503050406030204" pitchFamily="18" charset="0"/>
              </a:rPr>
              <a:t>LPDDR4:</a:t>
            </a:r>
            <a:r>
              <a:rPr lang="en-US" sz="2400" dirty="0">
                <a:solidFill>
                  <a:schemeClr val="accent6">
                    <a:lumMod val="75000"/>
                  </a:schemeClr>
                </a:solidFill>
                <a:latin typeface="Cambria" panose="02040503050406030204" pitchFamily="18" charset="0"/>
              </a:rPr>
              <a:t> In-house testing hardware for LPDDR4 chips</a:t>
            </a:r>
          </a:p>
          <a:p>
            <a:pPr lvl="1">
              <a:lnSpc>
                <a:spcPct val="90000"/>
              </a:lnSpc>
              <a:spcBef>
                <a:spcPts val="400"/>
              </a:spcBef>
            </a:pPr>
            <a:endParaRPr lang="en-US" sz="1100" dirty="0">
              <a:solidFill>
                <a:schemeClr val="accent6">
                  <a:lumMod val="75000"/>
                </a:schemeClr>
              </a:solidFill>
              <a:latin typeface="Cambria" panose="02040503050406030204" pitchFamily="18" charset="0"/>
            </a:endParaRPr>
          </a:p>
          <a:p>
            <a:pPr>
              <a:lnSpc>
                <a:spcPct val="90000"/>
              </a:lnSpc>
              <a:spcBef>
                <a:spcPts val="400"/>
              </a:spcBef>
            </a:pPr>
            <a:r>
              <a:rPr lang="en-US" sz="2600" dirty="0">
                <a:latin typeface="Cambria" panose="02040503050406030204" pitchFamily="18" charset="0"/>
              </a:rPr>
              <a:t>All provide fine-grained control over DRAM commands, timing parameters and temperature</a:t>
            </a:r>
          </a:p>
        </p:txBody>
      </p:sp>
      <p:pic>
        <p:nvPicPr>
          <p:cNvPr id="4" name="Picture 3" descr="A circuit board on a table&#10;&#10;Description automatically generated">
            <a:extLst>
              <a:ext uri="{FF2B5EF4-FFF2-40B4-BE49-F238E27FC236}">
                <a16:creationId xmlns:a16="http://schemas.microsoft.com/office/drawing/2014/main" id="{51DDA3CF-37B7-DB40-9D4B-1C3963D3E87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0369" y="4119734"/>
            <a:ext cx="4206863" cy="2366361"/>
          </a:xfrm>
          <a:prstGeom prst="rect">
            <a:avLst/>
          </a:prstGeom>
        </p:spPr>
      </p:pic>
      <p:sp>
        <p:nvSpPr>
          <p:cNvPr id="3" name="Rectangle 2">
            <a:extLst>
              <a:ext uri="{FF2B5EF4-FFF2-40B4-BE49-F238E27FC236}">
                <a16:creationId xmlns:a16="http://schemas.microsoft.com/office/drawing/2014/main" id="{8BAD8CBF-CBD1-8A49-9F39-C545C033AB6E}"/>
              </a:ext>
            </a:extLst>
          </p:cNvPr>
          <p:cNvSpPr/>
          <p:nvPr/>
        </p:nvSpPr>
        <p:spPr>
          <a:xfrm>
            <a:off x="4173242" y="6445866"/>
            <a:ext cx="3841116" cy="369332"/>
          </a:xfrm>
          <a:prstGeom prst="rect">
            <a:avLst/>
          </a:prstGeom>
        </p:spPr>
        <p:txBody>
          <a:bodyPr wrap="none">
            <a:spAutoFit/>
          </a:bodyPr>
          <a:lstStyle/>
          <a:p>
            <a:r>
              <a:rPr lang="en-US" b="1" dirty="0">
                <a:latin typeface="Cambria" panose="02040503050406030204" pitchFamily="18" charset="0"/>
              </a:rPr>
              <a:t>DDR4 DRAM testing infrastructure</a:t>
            </a:r>
            <a:endParaRPr lang="en-US" dirty="0"/>
          </a:p>
        </p:txBody>
      </p:sp>
    </p:spTree>
    <p:extLst>
      <p:ext uri="{BB962C8B-B14F-4D97-AF65-F5344CB8AC3E}">
        <p14:creationId xmlns:p14="http://schemas.microsoft.com/office/powerpoint/2010/main" val="3028698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40556"/>
            <a:ext cx="10515600" cy="1325563"/>
          </a:xfrm>
        </p:spPr>
        <p:txBody>
          <a:bodyPr/>
          <a:lstStyle/>
          <a:p>
            <a:r>
              <a:rPr lang="en-US" b="1" dirty="0"/>
              <a:t>DRAM Chips Tested</a:t>
            </a:r>
          </a:p>
        </p:txBody>
      </p:sp>
      <p:sp>
        <p:nvSpPr>
          <p:cNvPr id="8" name="Rectangle 7">
            <a:extLst>
              <a:ext uri="{FF2B5EF4-FFF2-40B4-BE49-F238E27FC236}">
                <a16:creationId xmlns:a16="http://schemas.microsoft.com/office/drawing/2014/main" id="{B9A773B1-7859-4A3D-BD46-56DCB8E688FC}"/>
              </a:ext>
            </a:extLst>
          </p:cNvPr>
          <p:cNvSpPr/>
          <p:nvPr/>
        </p:nvSpPr>
        <p:spPr>
          <a:xfrm>
            <a:off x="1680378" y="3455907"/>
            <a:ext cx="8987622" cy="3012107"/>
          </a:xfrm>
          <a:prstGeom prst="rect">
            <a:avLst/>
          </a:prstGeom>
        </p:spPr>
        <p:txBody>
          <a:bodyPr wrap="square">
            <a:spAutoFit/>
          </a:bodyPr>
          <a:lstStyle/>
          <a:p>
            <a:pPr>
              <a:lnSpc>
                <a:spcPct val="90000"/>
              </a:lnSpc>
              <a:spcBef>
                <a:spcPts val="400"/>
              </a:spcBef>
            </a:pPr>
            <a:r>
              <a:rPr lang="en-US" sz="2700" b="1" dirty="0">
                <a:latin typeface="Cambria" panose="02040503050406030204" pitchFamily="18" charset="0"/>
              </a:rPr>
              <a:t>1580</a:t>
            </a:r>
            <a:r>
              <a:rPr lang="en-US" sz="2700" dirty="0">
                <a:latin typeface="Cambria" panose="02040503050406030204" pitchFamily="18" charset="0"/>
              </a:rPr>
              <a:t> total DRAM chips tested from </a:t>
            </a:r>
            <a:r>
              <a:rPr lang="en-US" sz="2700" b="1" dirty="0">
                <a:latin typeface="Cambria" panose="02040503050406030204" pitchFamily="18" charset="0"/>
              </a:rPr>
              <a:t>300</a:t>
            </a:r>
            <a:r>
              <a:rPr lang="en-US" sz="2700" dirty="0">
                <a:latin typeface="Cambria" panose="02040503050406030204" pitchFamily="18" charset="0"/>
              </a:rPr>
              <a:t> DRAM modules</a:t>
            </a:r>
          </a:p>
          <a:p>
            <a:pPr marL="274320" indent="-274320">
              <a:lnSpc>
                <a:spcPct val="90000"/>
              </a:lnSpc>
              <a:spcBef>
                <a:spcPts val="400"/>
              </a:spcBef>
              <a:buFont typeface="Arial" panose="020B0604020202020204" pitchFamily="34" charset="0"/>
              <a:buChar char="•"/>
            </a:pPr>
            <a:r>
              <a:rPr lang="en-US" sz="2300" b="1" dirty="0">
                <a:solidFill>
                  <a:schemeClr val="accent2">
                    <a:lumMod val="75000"/>
                  </a:schemeClr>
                </a:solidFill>
                <a:latin typeface="Cambria" panose="02040503050406030204" pitchFamily="18" charset="0"/>
              </a:rPr>
              <a:t>Three</a:t>
            </a:r>
            <a:r>
              <a:rPr lang="en-US" sz="2300" dirty="0">
                <a:solidFill>
                  <a:schemeClr val="accent2">
                    <a:lumMod val="75000"/>
                  </a:schemeClr>
                </a:solidFill>
                <a:latin typeface="Cambria" panose="02040503050406030204" pitchFamily="18" charset="0"/>
              </a:rPr>
              <a:t> major DRAM manufacturers {A, B, C}</a:t>
            </a:r>
          </a:p>
          <a:p>
            <a:pPr marL="274320" indent="-274320">
              <a:lnSpc>
                <a:spcPct val="90000"/>
              </a:lnSpc>
              <a:buFont typeface="Arial" panose="020B0604020202020204" pitchFamily="34" charset="0"/>
              <a:buChar char="•"/>
            </a:pPr>
            <a:r>
              <a:rPr lang="en-US" sz="2300" b="1" dirty="0">
                <a:solidFill>
                  <a:schemeClr val="accent6">
                    <a:lumMod val="75000"/>
                  </a:schemeClr>
                </a:solidFill>
                <a:latin typeface="Cambria" panose="02040503050406030204" pitchFamily="18" charset="0"/>
              </a:rPr>
              <a:t>Three</a:t>
            </a:r>
            <a:r>
              <a:rPr lang="en-US" sz="2300" dirty="0">
                <a:solidFill>
                  <a:schemeClr val="accent6">
                    <a:lumMod val="75000"/>
                  </a:schemeClr>
                </a:solidFill>
                <a:latin typeface="Cambria" panose="02040503050406030204" pitchFamily="18" charset="0"/>
              </a:rPr>
              <a:t> DRAM </a:t>
            </a:r>
            <a:r>
              <a:rPr lang="en-US" sz="2300" i="1" dirty="0">
                <a:solidFill>
                  <a:schemeClr val="accent6">
                    <a:lumMod val="75000"/>
                  </a:schemeClr>
                </a:solidFill>
                <a:latin typeface="Cambria" panose="02040503050406030204" pitchFamily="18" charset="0"/>
              </a:rPr>
              <a:t>types </a:t>
            </a:r>
            <a:r>
              <a:rPr lang="en-US" sz="2300" dirty="0">
                <a:solidFill>
                  <a:schemeClr val="accent6">
                    <a:lumMod val="75000"/>
                  </a:schemeClr>
                </a:solidFill>
                <a:latin typeface="Cambria" panose="02040503050406030204" pitchFamily="18" charset="0"/>
              </a:rPr>
              <a:t>or</a:t>
            </a:r>
            <a:r>
              <a:rPr lang="en-US" sz="2300" i="1" dirty="0">
                <a:solidFill>
                  <a:schemeClr val="accent6">
                    <a:lumMod val="75000"/>
                  </a:schemeClr>
                </a:solidFill>
                <a:latin typeface="Cambria" panose="02040503050406030204" pitchFamily="18" charset="0"/>
              </a:rPr>
              <a:t> standards</a:t>
            </a:r>
            <a:r>
              <a:rPr lang="en-US" sz="2300" dirty="0">
                <a:solidFill>
                  <a:schemeClr val="accent6">
                    <a:lumMod val="75000"/>
                  </a:schemeClr>
                </a:solidFill>
                <a:latin typeface="Cambria" panose="02040503050406030204" pitchFamily="18" charset="0"/>
              </a:rPr>
              <a:t> {DDR3, DDR4, LPDDR4}</a:t>
            </a:r>
          </a:p>
          <a:p>
            <a:pPr marL="731520" lvl="1" indent="-274320">
              <a:lnSpc>
                <a:spcPct val="90000"/>
              </a:lnSpc>
              <a:buFont typeface="Arial" panose="020B0604020202020204" pitchFamily="34" charset="0"/>
              <a:buChar char="•"/>
            </a:pPr>
            <a:r>
              <a:rPr lang="en-US" dirty="0">
                <a:latin typeface="Cambria" panose="02040503050406030204" pitchFamily="18" charset="0"/>
              </a:rPr>
              <a:t>LPDDR4 chips we test implement on-die ECC</a:t>
            </a:r>
          </a:p>
          <a:p>
            <a:pPr marL="274320" indent="-274320">
              <a:lnSpc>
                <a:spcPct val="90000"/>
              </a:lnSpc>
              <a:buFont typeface="Arial" panose="020B0604020202020204" pitchFamily="34" charset="0"/>
              <a:buChar char="•"/>
            </a:pPr>
            <a:r>
              <a:rPr lang="en-US" sz="2300" b="1" dirty="0">
                <a:solidFill>
                  <a:schemeClr val="accent5">
                    <a:lumMod val="75000"/>
                  </a:schemeClr>
                </a:solidFill>
                <a:latin typeface="Cambria" panose="02040503050406030204" pitchFamily="18" charset="0"/>
              </a:rPr>
              <a:t>Two</a:t>
            </a:r>
            <a:r>
              <a:rPr lang="en-US" sz="2300" dirty="0">
                <a:solidFill>
                  <a:schemeClr val="accent5">
                    <a:lumMod val="75000"/>
                  </a:schemeClr>
                </a:solidFill>
                <a:latin typeface="Cambria" panose="02040503050406030204" pitchFamily="18" charset="0"/>
              </a:rPr>
              <a:t> technology nodes per DRAM type {old/new, 1x/1y}</a:t>
            </a:r>
          </a:p>
          <a:p>
            <a:pPr marL="731520" lvl="1" indent="-274320">
              <a:lnSpc>
                <a:spcPct val="90000"/>
              </a:lnSpc>
              <a:buFont typeface="Arial" panose="020B0604020202020204" pitchFamily="34" charset="0"/>
              <a:buChar char="•"/>
            </a:pPr>
            <a:r>
              <a:rPr lang="en-US" dirty="0">
                <a:latin typeface="Cambria" panose="02040503050406030204" pitchFamily="18" charset="0"/>
              </a:rPr>
              <a:t>Categorized based on manufacturing date, datasheet publication date, purchase date, and characterization results</a:t>
            </a:r>
          </a:p>
          <a:p>
            <a:pPr>
              <a:lnSpc>
                <a:spcPct val="90000"/>
              </a:lnSpc>
              <a:spcBef>
                <a:spcPts val="400"/>
              </a:spcBef>
            </a:pPr>
            <a:r>
              <a:rPr lang="en-US" sz="2300" b="1" dirty="0">
                <a:solidFill>
                  <a:srgbClr val="7030A0"/>
                </a:solidFill>
                <a:latin typeface="Cambria" panose="02040503050406030204" pitchFamily="18" charset="0"/>
              </a:rPr>
              <a:t>Type-node: </a:t>
            </a:r>
            <a:r>
              <a:rPr lang="en-US" sz="2300" dirty="0">
                <a:solidFill>
                  <a:srgbClr val="7030A0"/>
                </a:solidFill>
                <a:latin typeface="Cambria" panose="02040503050406030204" pitchFamily="18" charset="0"/>
              </a:rPr>
              <a:t>configuration describing a chip’s type and technology node generation: </a:t>
            </a:r>
            <a:r>
              <a:rPr lang="en-US" sz="2300" b="1" dirty="0">
                <a:solidFill>
                  <a:srgbClr val="7030A0"/>
                </a:solidFill>
                <a:latin typeface="Cambria" panose="02040503050406030204" pitchFamily="18" charset="0"/>
              </a:rPr>
              <a:t>DDR3-old/new, DDR4-old/new, LPDDR4-1x/1y</a:t>
            </a:r>
          </a:p>
        </p:txBody>
      </p:sp>
      <p:pic>
        <p:nvPicPr>
          <p:cNvPr id="3" name="Picture 2">
            <a:extLst>
              <a:ext uri="{FF2B5EF4-FFF2-40B4-BE49-F238E27FC236}">
                <a16:creationId xmlns:a16="http://schemas.microsoft.com/office/drawing/2014/main" id="{11688A29-31DA-174D-802D-FAAED71DD56A}"/>
              </a:ext>
            </a:extLst>
          </p:cNvPr>
          <p:cNvPicPr>
            <a:picLocks noChangeAspect="1"/>
          </p:cNvPicPr>
          <p:nvPr/>
        </p:nvPicPr>
        <p:blipFill>
          <a:blip r:embed="rId3"/>
          <a:stretch>
            <a:fillRect/>
          </a:stretch>
        </p:blipFill>
        <p:spPr>
          <a:xfrm>
            <a:off x="2988908" y="748372"/>
            <a:ext cx="6214184" cy="2680628"/>
          </a:xfrm>
          <a:prstGeom prst="rect">
            <a:avLst/>
          </a:prstGeom>
        </p:spPr>
      </p:pic>
      <p:sp>
        <p:nvSpPr>
          <p:cNvPr id="4" name="Rectangle 3">
            <a:extLst>
              <a:ext uri="{FF2B5EF4-FFF2-40B4-BE49-F238E27FC236}">
                <a16:creationId xmlns:a16="http://schemas.microsoft.com/office/drawing/2014/main" id="{F5E2CA84-0AC9-1745-9ECF-5125C41E3D49}"/>
              </a:ext>
            </a:extLst>
          </p:cNvPr>
          <p:cNvSpPr/>
          <p:nvPr/>
        </p:nvSpPr>
        <p:spPr>
          <a:xfrm>
            <a:off x="4745502" y="1153552"/>
            <a:ext cx="3179298" cy="295421"/>
          </a:xfrm>
          <a:prstGeom prst="rect">
            <a:avLst/>
          </a:prstGeom>
          <a:solidFill>
            <a:schemeClr val="accent2">
              <a:lumMod val="75000"/>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225594ED-1FE5-DC43-BF96-6FAC22FFFFBD}"/>
              </a:ext>
            </a:extLst>
          </p:cNvPr>
          <p:cNvSpPr/>
          <p:nvPr/>
        </p:nvSpPr>
        <p:spPr>
          <a:xfrm>
            <a:off x="3155854" y="1597376"/>
            <a:ext cx="647113" cy="1669193"/>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64C989B2-0738-E443-8E05-9FFDBF366641}"/>
              </a:ext>
            </a:extLst>
          </p:cNvPr>
          <p:cNvSpPr/>
          <p:nvPr/>
        </p:nvSpPr>
        <p:spPr>
          <a:xfrm>
            <a:off x="3802966" y="2768598"/>
            <a:ext cx="254000" cy="497970"/>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1CE3C207-2C93-1643-9EA7-8E73D9782FE7}"/>
              </a:ext>
            </a:extLst>
          </p:cNvPr>
          <p:cNvSpPr/>
          <p:nvPr/>
        </p:nvSpPr>
        <p:spPr>
          <a:xfrm>
            <a:off x="3876334" y="1597362"/>
            <a:ext cx="515045" cy="1117617"/>
          </a:xfrm>
          <a:prstGeom prst="rect">
            <a:avLst/>
          </a:prstGeom>
          <a:solidFill>
            <a:schemeClr val="accent5">
              <a:lumMod val="75000"/>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6C6BE09-1381-5D4B-9858-BC581B281EF6}"/>
              </a:ext>
            </a:extLst>
          </p:cNvPr>
          <p:cNvSpPr/>
          <p:nvPr/>
        </p:nvSpPr>
        <p:spPr>
          <a:xfrm>
            <a:off x="4137378" y="2714978"/>
            <a:ext cx="254000" cy="551590"/>
          </a:xfrm>
          <a:prstGeom prst="rect">
            <a:avLst/>
          </a:prstGeom>
          <a:solidFill>
            <a:schemeClr val="accent5">
              <a:lumMod val="75000"/>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302A8D4-7E59-424B-AE75-A28D938E39A9}"/>
              </a:ext>
            </a:extLst>
          </p:cNvPr>
          <p:cNvSpPr/>
          <p:nvPr/>
        </p:nvSpPr>
        <p:spPr>
          <a:xfrm>
            <a:off x="3175098" y="908685"/>
            <a:ext cx="1216280" cy="552644"/>
          </a:xfrm>
          <a:prstGeom prst="rect">
            <a:avLst/>
          </a:prstGeom>
          <a:solidFill>
            <a:srgbClr val="7030A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587168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C40F26-C858-6F4F-A684-F70A0C2E3825}"/>
              </a:ext>
            </a:extLst>
          </p:cNvPr>
          <p:cNvSpPr>
            <a:spLocks noGrp="1"/>
          </p:cNvSpPr>
          <p:nvPr>
            <p:ph type="title"/>
          </p:nvPr>
        </p:nvSpPr>
        <p:spPr>
          <a:xfrm>
            <a:off x="838200" y="0"/>
            <a:ext cx="10515600" cy="1325563"/>
          </a:xfrm>
        </p:spPr>
        <p:txBody>
          <a:bodyPr/>
          <a:lstStyle/>
          <a:p>
            <a:r>
              <a:rPr lang="en-US" sz="3800" b="1" dirty="0"/>
              <a:t>Effective </a:t>
            </a:r>
            <a:r>
              <a:rPr lang="en-US" sz="3800" b="1" dirty="0" err="1"/>
              <a:t>RowHammer</a:t>
            </a:r>
            <a:r>
              <a:rPr lang="en-US" sz="3800" b="1" dirty="0"/>
              <a:t> Characterization </a:t>
            </a:r>
          </a:p>
        </p:txBody>
      </p:sp>
      <p:sp>
        <p:nvSpPr>
          <p:cNvPr id="3" name="Content Placeholder 2">
            <a:extLst>
              <a:ext uri="{FF2B5EF4-FFF2-40B4-BE49-F238E27FC236}">
                <a16:creationId xmlns:a16="http://schemas.microsoft.com/office/drawing/2014/main" id="{A31F3A66-CE7C-854B-BC9F-931B4D4BF729}"/>
              </a:ext>
            </a:extLst>
          </p:cNvPr>
          <p:cNvSpPr>
            <a:spLocks noGrp="1"/>
          </p:cNvSpPr>
          <p:nvPr>
            <p:ph idx="1"/>
          </p:nvPr>
        </p:nvSpPr>
        <p:spPr>
          <a:xfrm>
            <a:off x="1544570" y="1042517"/>
            <a:ext cx="9123430" cy="5984931"/>
          </a:xfrm>
        </p:spPr>
        <p:txBody>
          <a:bodyPr/>
          <a:lstStyle/>
          <a:p>
            <a:pPr marL="0" indent="0">
              <a:buNone/>
            </a:pPr>
            <a:r>
              <a:rPr lang="en-US" sz="2600" dirty="0"/>
              <a:t>To characterize our DRAM chips at </a:t>
            </a:r>
            <a:r>
              <a:rPr lang="en-US" sz="2600" b="1" dirty="0"/>
              <a:t>worst-case</a:t>
            </a:r>
            <a:r>
              <a:rPr lang="en-US" sz="2600" dirty="0"/>
              <a:t> conditions, we:</a:t>
            </a:r>
          </a:p>
          <a:p>
            <a:pPr marL="0" indent="0">
              <a:buNone/>
            </a:pPr>
            <a:endParaRPr lang="en-US" sz="700" dirty="0"/>
          </a:p>
          <a:p>
            <a:pPr marL="457200" indent="-457200">
              <a:buFont typeface="+mj-lt"/>
              <a:buAutoNum type="arabicPeriod"/>
            </a:pPr>
            <a:r>
              <a:rPr lang="en-US" sz="2600" b="1" dirty="0">
                <a:solidFill>
                  <a:schemeClr val="accent6">
                    <a:lumMod val="75000"/>
                  </a:schemeClr>
                </a:solidFill>
              </a:rPr>
              <a:t>Prevent sources of interference during core test loop</a:t>
            </a:r>
          </a:p>
          <a:p>
            <a:pPr marL="365760" lvl="1"/>
            <a:r>
              <a:rPr lang="en-US" sz="2200" dirty="0"/>
              <a:t>We disable: </a:t>
            </a:r>
          </a:p>
          <a:p>
            <a:pPr marL="548640" lvl="2"/>
            <a:r>
              <a:rPr lang="en-US" b="1" dirty="0"/>
              <a:t>DRAM refresh</a:t>
            </a:r>
            <a:r>
              <a:rPr lang="en-US" dirty="0"/>
              <a:t>: to avoid refreshing victim row</a:t>
            </a:r>
          </a:p>
          <a:p>
            <a:pPr marL="548640" lvl="2"/>
            <a:r>
              <a:rPr lang="en-US" b="1" dirty="0"/>
              <a:t>DRAM calibration events</a:t>
            </a:r>
            <a:r>
              <a:rPr lang="en-US" dirty="0"/>
              <a:t>: to minimize variation in test timing</a:t>
            </a:r>
          </a:p>
          <a:p>
            <a:pPr marL="548640" lvl="2"/>
            <a:r>
              <a:rPr lang="en-US" b="1" dirty="0" err="1"/>
              <a:t>RowHammer</a:t>
            </a:r>
            <a:r>
              <a:rPr lang="en-US" b="1" dirty="0"/>
              <a:t> mitigation mechanisms</a:t>
            </a:r>
            <a:r>
              <a:rPr lang="en-US" dirty="0"/>
              <a:t>: to observe circuit-level effects </a:t>
            </a:r>
          </a:p>
          <a:p>
            <a:pPr marL="365760" lvl="1"/>
            <a:r>
              <a:rPr lang="en-US" sz="2200" dirty="0"/>
              <a:t>Test for </a:t>
            </a:r>
            <a:r>
              <a:rPr lang="en-US" sz="2200" b="1" dirty="0">
                <a:solidFill>
                  <a:srgbClr val="538234"/>
                </a:solidFill>
              </a:rPr>
              <a:t>less than refresh window (32ms) </a:t>
            </a:r>
            <a:r>
              <a:rPr lang="en-US" sz="2200" dirty="0"/>
              <a:t>to avoid retention failures</a:t>
            </a:r>
          </a:p>
          <a:p>
            <a:pPr marL="457200" lvl="1" indent="0">
              <a:buNone/>
            </a:pPr>
            <a:endParaRPr lang="en-US" sz="1400" dirty="0"/>
          </a:p>
          <a:p>
            <a:pPr marL="457200" indent="-457200">
              <a:buFont typeface="+mj-lt"/>
              <a:buAutoNum type="arabicPeriod"/>
            </a:pPr>
            <a:r>
              <a:rPr lang="en-US" sz="2600" b="1" dirty="0">
                <a:solidFill>
                  <a:schemeClr val="accent5">
                    <a:lumMod val="75000"/>
                  </a:schemeClr>
                </a:solidFill>
              </a:rPr>
              <a:t>Worst-case access sequence</a:t>
            </a:r>
          </a:p>
          <a:p>
            <a:pPr marL="91440" indent="0">
              <a:buNone/>
            </a:pPr>
            <a:r>
              <a:rPr lang="en-US" sz="2200" dirty="0"/>
              <a:t>- We use </a:t>
            </a:r>
            <a:r>
              <a:rPr lang="en-US" sz="2200" b="1" dirty="0">
                <a:solidFill>
                  <a:srgbClr val="C00000"/>
                </a:solidFill>
              </a:rPr>
              <a:t>worst-case</a:t>
            </a:r>
            <a:r>
              <a:rPr lang="en-US" sz="2200" b="1" dirty="0"/>
              <a:t> </a:t>
            </a:r>
            <a:r>
              <a:rPr lang="en-US" sz="2200" dirty="0"/>
              <a:t>access sequence based on prior works’ observations</a:t>
            </a:r>
          </a:p>
          <a:p>
            <a:pPr marL="91440" indent="0">
              <a:buNone/>
            </a:pPr>
            <a:r>
              <a:rPr lang="en-US" sz="2200" dirty="0"/>
              <a:t>- For each row, </a:t>
            </a:r>
            <a:r>
              <a:rPr lang="en-US" sz="2200" b="1" dirty="0">
                <a:solidFill>
                  <a:schemeClr val="accent5">
                    <a:lumMod val="75000"/>
                  </a:schemeClr>
                </a:solidFill>
              </a:rPr>
              <a:t>repeatedly access the two directly physically-adjacent rows as fast as possible </a:t>
            </a:r>
          </a:p>
          <a:p>
            <a:pPr marL="274320" indent="0" algn="ctr">
              <a:buNone/>
            </a:pPr>
            <a:r>
              <a:rPr lang="en-US" sz="2400" b="1" dirty="0">
                <a:solidFill>
                  <a:srgbClr val="7030A0"/>
                </a:solidFill>
              </a:rPr>
              <a:t>[More details in the paper]</a:t>
            </a:r>
            <a:endParaRPr lang="en-US" sz="2000" dirty="0">
              <a:solidFill>
                <a:srgbClr val="7030A0"/>
              </a:solidFill>
            </a:endParaRPr>
          </a:p>
          <a:p>
            <a:pPr marL="274320" indent="0">
              <a:buNone/>
            </a:pPr>
            <a:endParaRPr lang="en-US" sz="2400" dirty="0"/>
          </a:p>
          <a:p>
            <a:pPr marL="457200" lvl="1" indent="0">
              <a:buNone/>
            </a:pPr>
            <a:endParaRPr lang="en-US" sz="2000" dirty="0"/>
          </a:p>
        </p:txBody>
      </p:sp>
    </p:spTree>
    <p:extLst>
      <p:ext uri="{BB962C8B-B14F-4D97-AF65-F5344CB8AC3E}">
        <p14:creationId xmlns:p14="http://schemas.microsoft.com/office/powerpoint/2010/main" val="205351889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54029" y="-146119"/>
            <a:ext cx="10515600" cy="1325563"/>
          </a:xfrm>
        </p:spPr>
        <p:txBody>
          <a:bodyPr/>
          <a:lstStyle/>
          <a:p>
            <a:r>
              <a:rPr lang="en-US" b="1" dirty="0"/>
              <a:t>Testing Methodology</a:t>
            </a:r>
          </a:p>
        </p:txBody>
      </p:sp>
      <p:sp>
        <p:nvSpPr>
          <p:cNvPr id="7" name="Rounded Rectangle 6">
            <a:extLst>
              <a:ext uri="{FF2B5EF4-FFF2-40B4-BE49-F238E27FC236}">
                <a16:creationId xmlns:a16="http://schemas.microsoft.com/office/drawing/2014/main" id="{EAE80CDF-A5BA-094C-B8A1-210F05444677}"/>
              </a:ext>
            </a:extLst>
          </p:cNvPr>
          <p:cNvSpPr/>
          <p:nvPr/>
        </p:nvSpPr>
        <p:spPr>
          <a:xfrm>
            <a:off x="1971294" y="819854"/>
            <a:ext cx="8281070" cy="2653678"/>
          </a:xfrm>
          <a:prstGeom prst="roundRect">
            <a:avLst/>
          </a:prstGeom>
          <a:solidFill>
            <a:schemeClr val="accent6">
              <a:lumMod val="20000"/>
              <a:lumOff val="8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DA2F25FD-5DB1-4D4B-A4CF-1937459F1417}"/>
              </a:ext>
            </a:extLst>
          </p:cNvPr>
          <p:cNvCxnSpPr>
            <a:cxnSpLocks/>
          </p:cNvCxnSpPr>
          <p:nvPr/>
        </p:nvCxnSpPr>
        <p:spPr>
          <a:xfrm>
            <a:off x="2431183" y="1182809"/>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F8715A8-4EEE-1C48-B80B-2B3082C99889}"/>
              </a:ext>
            </a:extLst>
          </p:cNvPr>
          <p:cNvCxnSpPr>
            <a:cxnSpLocks/>
          </p:cNvCxnSpPr>
          <p:nvPr/>
        </p:nvCxnSpPr>
        <p:spPr>
          <a:xfrm>
            <a:off x="2431183" y="1577316"/>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C917EAC-25E5-4045-8813-333A7C25E7E6}"/>
              </a:ext>
            </a:extLst>
          </p:cNvPr>
          <p:cNvCxnSpPr>
            <a:cxnSpLocks/>
          </p:cNvCxnSpPr>
          <p:nvPr/>
        </p:nvCxnSpPr>
        <p:spPr>
          <a:xfrm>
            <a:off x="2431183" y="1969641"/>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EF41139-BCCD-8842-9577-8E5536E326F7}"/>
              </a:ext>
            </a:extLst>
          </p:cNvPr>
          <p:cNvCxnSpPr>
            <a:cxnSpLocks/>
          </p:cNvCxnSpPr>
          <p:nvPr/>
        </p:nvCxnSpPr>
        <p:spPr>
          <a:xfrm>
            <a:off x="2431183" y="2357561"/>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C3BD06B-AE41-7C4A-9222-2D78ED7E9B94}"/>
              </a:ext>
            </a:extLst>
          </p:cNvPr>
          <p:cNvCxnSpPr>
            <a:cxnSpLocks/>
          </p:cNvCxnSpPr>
          <p:nvPr/>
        </p:nvCxnSpPr>
        <p:spPr>
          <a:xfrm>
            <a:off x="2431183" y="2726037"/>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24C1F0E-8A0B-2B49-8256-9982F6D7EF9A}"/>
              </a:ext>
            </a:extLst>
          </p:cNvPr>
          <p:cNvSpPr/>
          <p:nvPr/>
        </p:nvSpPr>
        <p:spPr>
          <a:xfrm>
            <a:off x="2856332" y="2549009"/>
            <a:ext cx="6487433" cy="37370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6C69FCB-2831-E84F-8956-CD54E45F4CD1}"/>
              </a:ext>
            </a:extLst>
          </p:cNvPr>
          <p:cNvSpPr/>
          <p:nvPr/>
        </p:nvSpPr>
        <p:spPr>
          <a:xfrm>
            <a:off x="2856332" y="2149215"/>
            <a:ext cx="6487433" cy="373701"/>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3</a:t>
            </a:r>
          </a:p>
        </p:txBody>
      </p:sp>
      <p:sp>
        <p:nvSpPr>
          <p:cNvPr id="18" name="Rectangle 17">
            <a:extLst>
              <a:ext uri="{FF2B5EF4-FFF2-40B4-BE49-F238E27FC236}">
                <a16:creationId xmlns:a16="http://schemas.microsoft.com/office/drawing/2014/main" id="{04FB0C35-FFB0-9E4C-AFF8-860742CB916A}"/>
              </a:ext>
            </a:extLst>
          </p:cNvPr>
          <p:cNvSpPr/>
          <p:nvPr/>
        </p:nvSpPr>
        <p:spPr>
          <a:xfrm>
            <a:off x="2856332" y="2539188"/>
            <a:ext cx="6487433" cy="373701"/>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2800" dirty="0">
                <a:solidFill>
                  <a:prstClr val="black"/>
                </a:solidFill>
                <a:latin typeface="Cambria" panose="02040503050406030204" pitchFamily="18" charset="0"/>
              </a:rPr>
              <a:t>Row 4</a:t>
            </a:r>
          </a:p>
        </p:txBody>
      </p:sp>
      <p:sp>
        <p:nvSpPr>
          <p:cNvPr id="31" name="Rectangle 30">
            <a:extLst>
              <a:ext uri="{FF2B5EF4-FFF2-40B4-BE49-F238E27FC236}">
                <a16:creationId xmlns:a16="http://schemas.microsoft.com/office/drawing/2014/main" id="{0DAA7145-8C09-4D4E-9D5A-03F269888DE7}"/>
              </a:ext>
            </a:extLst>
          </p:cNvPr>
          <p:cNvSpPr/>
          <p:nvPr/>
        </p:nvSpPr>
        <p:spPr>
          <a:xfrm>
            <a:off x="2858078" y="2149055"/>
            <a:ext cx="6487433" cy="373701"/>
          </a:xfrm>
          <a:prstGeom prst="rect">
            <a:avLst/>
          </a:prstGeom>
          <a:solidFill>
            <a:srgbClr val="FFF3CC"/>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3</a:t>
            </a:r>
          </a:p>
        </p:txBody>
      </p:sp>
      <p:sp>
        <p:nvSpPr>
          <p:cNvPr id="33" name="Rectangle 32">
            <a:extLst>
              <a:ext uri="{FF2B5EF4-FFF2-40B4-BE49-F238E27FC236}">
                <a16:creationId xmlns:a16="http://schemas.microsoft.com/office/drawing/2014/main" id="{26D555CF-E789-F44A-AF20-C46A8CC7D726}"/>
              </a:ext>
            </a:extLst>
          </p:cNvPr>
          <p:cNvSpPr/>
          <p:nvPr/>
        </p:nvSpPr>
        <p:spPr>
          <a:xfrm>
            <a:off x="2858078" y="2538619"/>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4</a:t>
            </a:r>
          </a:p>
        </p:txBody>
      </p:sp>
      <p:grpSp>
        <p:nvGrpSpPr>
          <p:cNvPr id="37" name="Group 36">
            <a:extLst>
              <a:ext uri="{FF2B5EF4-FFF2-40B4-BE49-F238E27FC236}">
                <a16:creationId xmlns:a16="http://schemas.microsoft.com/office/drawing/2014/main" id="{9BF09F48-3B89-7040-9AF1-627281AE44B5}"/>
              </a:ext>
            </a:extLst>
          </p:cNvPr>
          <p:cNvGrpSpPr/>
          <p:nvPr/>
        </p:nvGrpSpPr>
        <p:grpSpPr>
          <a:xfrm>
            <a:off x="7435364" y="1418623"/>
            <a:ext cx="1728357" cy="1522407"/>
            <a:chOff x="5868306" y="2008207"/>
            <a:chExt cx="1672795" cy="2646515"/>
          </a:xfrm>
        </p:grpSpPr>
        <p:sp>
          <p:nvSpPr>
            <p:cNvPr id="38" name="Rectangle 37">
              <a:extLst>
                <a:ext uri="{FF2B5EF4-FFF2-40B4-BE49-F238E27FC236}">
                  <a16:creationId xmlns:a16="http://schemas.microsoft.com/office/drawing/2014/main" id="{22D19971-1F39-9347-8395-B8ACF1090269}"/>
                </a:ext>
              </a:extLst>
            </p:cNvPr>
            <p:cNvSpPr/>
            <p:nvPr/>
          </p:nvSpPr>
          <p:spPr>
            <a:xfrm>
              <a:off x="5868306" y="2654188"/>
              <a:ext cx="1672795" cy="642038"/>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sp>
          <p:nvSpPr>
            <p:cNvPr id="40" name="Rectangle 39">
              <a:extLst>
                <a:ext uri="{FF2B5EF4-FFF2-40B4-BE49-F238E27FC236}">
                  <a16:creationId xmlns:a16="http://schemas.microsoft.com/office/drawing/2014/main" id="{AB680162-C53A-E94D-ABBD-38244A97BC10}"/>
                </a:ext>
              </a:extLst>
            </p:cNvPr>
            <p:cNvSpPr/>
            <p:nvPr/>
          </p:nvSpPr>
          <p:spPr>
            <a:xfrm>
              <a:off x="6229633" y="2008207"/>
              <a:ext cx="1301623" cy="642038"/>
            </a:xfrm>
            <a:prstGeom prst="rect">
              <a:avLst/>
            </a:prstGeom>
          </p:spPr>
          <p:txBody>
            <a:bodyPr wrap="none">
              <a:spAutoFit/>
            </a:bodyPr>
            <a:lstStyle/>
            <a:p>
              <a:pPr algn="ctr"/>
              <a:r>
                <a:rPr lang="en-US" b="1" i="1" dirty="0">
                  <a:solidFill>
                    <a:schemeClr val="accent2"/>
                  </a:solidFill>
                  <a:latin typeface="Cambria" panose="02040503050406030204" pitchFamily="18" charset="0"/>
                </a:rPr>
                <a:t>Victim Row</a:t>
              </a:r>
            </a:p>
          </p:txBody>
        </p:sp>
        <p:sp>
          <p:nvSpPr>
            <p:cNvPr id="41" name="Rectangle 40">
              <a:extLst>
                <a:ext uri="{FF2B5EF4-FFF2-40B4-BE49-F238E27FC236}">
                  <a16:creationId xmlns:a16="http://schemas.microsoft.com/office/drawing/2014/main" id="{FCDB1259-9F12-CF4B-AB08-B6ED2662540A}"/>
                </a:ext>
              </a:extLst>
            </p:cNvPr>
            <p:cNvSpPr/>
            <p:nvPr/>
          </p:nvSpPr>
          <p:spPr>
            <a:xfrm>
              <a:off x="6577159" y="3341348"/>
              <a:ext cx="606563" cy="642038"/>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sp>
          <p:nvSpPr>
            <p:cNvPr id="42" name="Rectangle 41">
              <a:extLst>
                <a:ext uri="{FF2B5EF4-FFF2-40B4-BE49-F238E27FC236}">
                  <a16:creationId xmlns:a16="http://schemas.microsoft.com/office/drawing/2014/main" id="{28144555-BAA7-7A42-9010-93B64A5568DE}"/>
                </a:ext>
              </a:extLst>
            </p:cNvPr>
            <p:cNvSpPr/>
            <p:nvPr/>
          </p:nvSpPr>
          <p:spPr>
            <a:xfrm>
              <a:off x="6573870" y="4012684"/>
              <a:ext cx="613141" cy="642038"/>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grpSp>
      <p:sp>
        <p:nvSpPr>
          <p:cNvPr id="47" name="Rectangle 46">
            <a:extLst>
              <a:ext uri="{FF2B5EF4-FFF2-40B4-BE49-F238E27FC236}">
                <a16:creationId xmlns:a16="http://schemas.microsoft.com/office/drawing/2014/main" id="{F010192A-4D21-264D-A2AA-3B84849DF981}"/>
              </a:ext>
            </a:extLst>
          </p:cNvPr>
          <p:cNvSpPr/>
          <p:nvPr/>
        </p:nvSpPr>
        <p:spPr>
          <a:xfrm>
            <a:off x="8167377" y="2963035"/>
            <a:ext cx="627095" cy="369332"/>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cxnSp>
        <p:nvCxnSpPr>
          <p:cNvPr id="56" name="Straight Connector 55">
            <a:extLst>
              <a:ext uri="{FF2B5EF4-FFF2-40B4-BE49-F238E27FC236}">
                <a16:creationId xmlns:a16="http://schemas.microsoft.com/office/drawing/2014/main" id="{70219E55-C102-A349-85B9-9E5D57B83B10}"/>
              </a:ext>
            </a:extLst>
          </p:cNvPr>
          <p:cNvCxnSpPr>
            <a:cxnSpLocks/>
          </p:cNvCxnSpPr>
          <p:nvPr/>
        </p:nvCxnSpPr>
        <p:spPr>
          <a:xfrm>
            <a:off x="2431183" y="3110005"/>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A4341289-020D-2140-908D-26EEC7747BAA}"/>
              </a:ext>
            </a:extLst>
          </p:cNvPr>
          <p:cNvSpPr/>
          <p:nvPr/>
        </p:nvSpPr>
        <p:spPr>
          <a:xfrm>
            <a:off x="2854175" y="2928023"/>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5</a:t>
            </a:r>
          </a:p>
        </p:txBody>
      </p:sp>
      <p:sp>
        <p:nvSpPr>
          <p:cNvPr id="61" name="Rectangle 60">
            <a:extLst>
              <a:ext uri="{FF2B5EF4-FFF2-40B4-BE49-F238E27FC236}">
                <a16:creationId xmlns:a16="http://schemas.microsoft.com/office/drawing/2014/main" id="{4FAE9F5F-BAA5-5B40-9288-5ABD9EB4231D}"/>
              </a:ext>
            </a:extLst>
          </p:cNvPr>
          <p:cNvSpPr/>
          <p:nvPr/>
        </p:nvSpPr>
        <p:spPr>
          <a:xfrm>
            <a:off x="8162014" y="2962857"/>
            <a:ext cx="633507" cy="369332"/>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sp>
        <p:nvSpPr>
          <p:cNvPr id="65" name="Rectangle 64">
            <a:extLst>
              <a:ext uri="{FF2B5EF4-FFF2-40B4-BE49-F238E27FC236}">
                <a16:creationId xmlns:a16="http://schemas.microsoft.com/office/drawing/2014/main" id="{E9634514-7090-7D4E-A006-17A8F0FC84E9}"/>
              </a:ext>
            </a:extLst>
          </p:cNvPr>
          <p:cNvSpPr/>
          <p:nvPr/>
        </p:nvSpPr>
        <p:spPr>
          <a:xfrm>
            <a:off x="2854176" y="989872"/>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0</a:t>
            </a:r>
          </a:p>
        </p:txBody>
      </p:sp>
      <p:sp>
        <p:nvSpPr>
          <p:cNvPr id="66" name="Rectangle 65">
            <a:extLst>
              <a:ext uri="{FF2B5EF4-FFF2-40B4-BE49-F238E27FC236}">
                <a16:creationId xmlns:a16="http://schemas.microsoft.com/office/drawing/2014/main" id="{A8E9013F-9263-8D4D-9301-F168911ECA9A}"/>
              </a:ext>
            </a:extLst>
          </p:cNvPr>
          <p:cNvSpPr/>
          <p:nvPr/>
        </p:nvSpPr>
        <p:spPr>
          <a:xfrm>
            <a:off x="2852139" y="1379606"/>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1</a:t>
            </a:r>
          </a:p>
        </p:txBody>
      </p:sp>
      <p:sp>
        <p:nvSpPr>
          <p:cNvPr id="67" name="Rectangle 66">
            <a:extLst>
              <a:ext uri="{FF2B5EF4-FFF2-40B4-BE49-F238E27FC236}">
                <a16:creationId xmlns:a16="http://schemas.microsoft.com/office/drawing/2014/main" id="{28CA58E6-C076-9B4F-AFF0-63539951169A}"/>
              </a:ext>
            </a:extLst>
          </p:cNvPr>
          <p:cNvSpPr/>
          <p:nvPr/>
        </p:nvSpPr>
        <p:spPr>
          <a:xfrm>
            <a:off x="2852139" y="1757479"/>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68" name="Rectangle 67">
            <a:extLst>
              <a:ext uri="{FF2B5EF4-FFF2-40B4-BE49-F238E27FC236}">
                <a16:creationId xmlns:a16="http://schemas.microsoft.com/office/drawing/2014/main" id="{B60844AB-B63F-8E46-B3D1-8FB25E5B131C}"/>
              </a:ext>
            </a:extLst>
          </p:cNvPr>
          <p:cNvSpPr/>
          <p:nvPr/>
        </p:nvSpPr>
        <p:spPr>
          <a:xfrm>
            <a:off x="8165604" y="1803279"/>
            <a:ext cx="626710" cy="369332"/>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sp>
        <p:nvSpPr>
          <p:cNvPr id="69" name="Rectangle 68">
            <a:extLst>
              <a:ext uri="{FF2B5EF4-FFF2-40B4-BE49-F238E27FC236}">
                <a16:creationId xmlns:a16="http://schemas.microsoft.com/office/drawing/2014/main" id="{F5000257-E0E4-9340-8CBC-3D0102ACB0D3}"/>
              </a:ext>
            </a:extLst>
          </p:cNvPr>
          <p:cNvSpPr/>
          <p:nvPr/>
        </p:nvSpPr>
        <p:spPr>
          <a:xfrm>
            <a:off x="8172157" y="1409610"/>
            <a:ext cx="626710" cy="369332"/>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sp>
        <p:nvSpPr>
          <p:cNvPr id="70" name="Rectangle 69">
            <a:extLst>
              <a:ext uri="{FF2B5EF4-FFF2-40B4-BE49-F238E27FC236}">
                <a16:creationId xmlns:a16="http://schemas.microsoft.com/office/drawing/2014/main" id="{2DCB78BC-A242-1C42-BF3E-40D53356F41A}"/>
              </a:ext>
            </a:extLst>
          </p:cNvPr>
          <p:cNvSpPr/>
          <p:nvPr/>
        </p:nvSpPr>
        <p:spPr>
          <a:xfrm>
            <a:off x="8172157" y="1022184"/>
            <a:ext cx="626710" cy="369332"/>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grpSp>
        <p:nvGrpSpPr>
          <p:cNvPr id="73" name="Group 72">
            <a:extLst>
              <a:ext uri="{FF2B5EF4-FFF2-40B4-BE49-F238E27FC236}">
                <a16:creationId xmlns:a16="http://schemas.microsoft.com/office/drawing/2014/main" id="{5B1C33F2-95B1-CD41-8AEE-843FCDD0B87C}"/>
              </a:ext>
            </a:extLst>
          </p:cNvPr>
          <p:cNvGrpSpPr/>
          <p:nvPr/>
        </p:nvGrpSpPr>
        <p:grpSpPr>
          <a:xfrm>
            <a:off x="2857670" y="995666"/>
            <a:ext cx="6487433" cy="390381"/>
            <a:chOff x="2579675" y="4236288"/>
            <a:chExt cx="6487433" cy="390381"/>
          </a:xfrm>
        </p:grpSpPr>
        <p:sp>
          <p:nvSpPr>
            <p:cNvPr id="32" name="Rectangle 31">
              <a:extLst>
                <a:ext uri="{FF2B5EF4-FFF2-40B4-BE49-F238E27FC236}">
                  <a16:creationId xmlns:a16="http://schemas.microsoft.com/office/drawing/2014/main" id="{637BDC37-B33C-7248-A651-0C1924D7C1B4}"/>
                </a:ext>
              </a:extLst>
            </p:cNvPr>
            <p:cNvSpPr/>
            <p:nvPr/>
          </p:nvSpPr>
          <p:spPr>
            <a:xfrm>
              <a:off x="2579675" y="4236288"/>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0</a:t>
              </a:r>
            </a:p>
          </p:txBody>
        </p:sp>
        <p:sp>
          <p:nvSpPr>
            <p:cNvPr id="44" name="Rectangle 43">
              <a:extLst>
                <a:ext uri="{FF2B5EF4-FFF2-40B4-BE49-F238E27FC236}">
                  <a16:creationId xmlns:a16="http://schemas.microsoft.com/office/drawing/2014/main" id="{0A47B134-181E-F74C-8AFF-30D11752EDC4}"/>
                </a:ext>
              </a:extLst>
            </p:cNvPr>
            <p:cNvSpPr/>
            <p:nvPr/>
          </p:nvSpPr>
          <p:spPr>
            <a:xfrm>
              <a:off x="7156960" y="4257337"/>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grpSp>
        <p:nvGrpSpPr>
          <p:cNvPr id="71" name="Group 70">
            <a:extLst>
              <a:ext uri="{FF2B5EF4-FFF2-40B4-BE49-F238E27FC236}">
                <a16:creationId xmlns:a16="http://schemas.microsoft.com/office/drawing/2014/main" id="{4ABC459C-9756-414F-8F48-0008864BA931}"/>
              </a:ext>
            </a:extLst>
          </p:cNvPr>
          <p:cNvGrpSpPr/>
          <p:nvPr/>
        </p:nvGrpSpPr>
        <p:grpSpPr>
          <a:xfrm>
            <a:off x="2854175" y="1770147"/>
            <a:ext cx="6487433" cy="393061"/>
            <a:chOff x="2576180" y="5010769"/>
            <a:chExt cx="6487433" cy="393061"/>
          </a:xfrm>
        </p:grpSpPr>
        <p:sp>
          <p:nvSpPr>
            <p:cNvPr id="35" name="Rectangle 34">
              <a:extLst>
                <a:ext uri="{FF2B5EF4-FFF2-40B4-BE49-F238E27FC236}">
                  <a16:creationId xmlns:a16="http://schemas.microsoft.com/office/drawing/2014/main" id="{06DE5322-12E0-A94B-B600-AA4AEBFDC5EF}"/>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63" name="Rectangle 62">
              <a:extLst>
                <a:ext uri="{FF2B5EF4-FFF2-40B4-BE49-F238E27FC236}">
                  <a16:creationId xmlns:a16="http://schemas.microsoft.com/office/drawing/2014/main" id="{C6910900-0F59-6946-A274-151F5EF4A1DE}"/>
                </a:ext>
              </a:extLst>
            </p:cNvPr>
            <p:cNvSpPr/>
            <p:nvPr/>
          </p:nvSpPr>
          <p:spPr>
            <a:xfrm>
              <a:off x="7156960" y="5034498"/>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grpSp>
        <p:nvGrpSpPr>
          <p:cNvPr id="72" name="Group 71">
            <a:extLst>
              <a:ext uri="{FF2B5EF4-FFF2-40B4-BE49-F238E27FC236}">
                <a16:creationId xmlns:a16="http://schemas.microsoft.com/office/drawing/2014/main" id="{0F653A50-A84B-CF40-9FA1-6C1910B2BC74}"/>
              </a:ext>
            </a:extLst>
          </p:cNvPr>
          <p:cNvGrpSpPr/>
          <p:nvPr/>
        </p:nvGrpSpPr>
        <p:grpSpPr>
          <a:xfrm>
            <a:off x="2857670" y="1384909"/>
            <a:ext cx="6487433" cy="413433"/>
            <a:chOff x="2579675" y="4625531"/>
            <a:chExt cx="6487433" cy="413433"/>
          </a:xfrm>
        </p:grpSpPr>
        <p:sp>
          <p:nvSpPr>
            <p:cNvPr id="30" name="Rectangle 29">
              <a:extLst>
                <a:ext uri="{FF2B5EF4-FFF2-40B4-BE49-F238E27FC236}">
                  <a16:creationId xmlns:a16="http://schemas.microsoft.com/office/drawing/2014/main" id="{1E911FD8-9BF9-7147-8788-B390C166AE8E}"/>
                </a:ext>
              </a:extLst>
            </p:cNvPr>
            <p:cNvSpPr/>
            <p:nvPr/>
          </p:nvSpPr>
          <p:spPr>
            <a:xfrm>
              <a:off x="2579675" y="4625531"/>
              <a:ext cx="6487433" cy="373701"/>
            </a:xfrm>
            <a:prstGeom prst="rect">
              <a:avLst/>
            </a:prstGeom>
            <a:solidFill>
              <a:srgbClr val="FFD96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1</a:t>
              </a:r>
            </a:p>
          </p:txBody>
        </p:sp>
        <p:sp>
          <p:nvSpPr>
            <p:cNvPr id="64" name="Rectangle 63">
              <a:extLst>
                <a:ext uri="{FF2B5EF4-FFF2-40B4-BE49-F238E27FC236}">
                  <a16:creationId xmlns:a16="http://schemas.microsoft.com/office/drawing/2014/main" id="{84E6769B-B162-894F-9A7B-22D11A849826}"/>
                </a:ext>
              </a:extLst>
            </p:cNvPr>
            <p:cNvSpPr/>
            <p:nvPr/>
          </p:nvSpPr>
          <p:spPr>
            <a:xfrm>
              <a:off x="7540076" y="4669632"/>
              <a:ext cx="1345241" cy="369332"/>
            </a:xfrm>
            <a:prstGeom prst="rect">
              <a:avLst/>
            </a:prstGeom>
          </p:spPr>
          <p:txBody>
            <a:bodyPr wrap="none">
              <a:spAutoFit/>
            </a:bodyPr>
            <a:lstStyle/>
            <a:p>
              <a:pPr algn="ctr"/>
              <a:r>
                <a:rPr lang="en-US" b="1" i="1" dirty="0">
                  <a:solidFill>
                    <a:srgbClr val="C00000"/>
                  </a:solidFill>
                  <a:latin typeface="Cambria" panose="02040503050406030204" pitchFamily="18" charset="0"/>
                </a:rPr>
                <a:t>Victim Row</a:t>
              </a:r>
            </a:p>
          </p:txBody>
        </p:sp>
      </p:grpSp>
      <p:sp>
        <p:nvSpPr>
          <p:cNvPr id="83" name="TextBox 82">
            <a:extLst>
              <a:ext uri="{FF2B5EF4-FFF2-40B4-BE49-F238E27FC236}">
                <a16:creationId xmlns:a16="http://schemas.microsoft.com/office/drawing/2014/main" id="{446FD2E6-177F-E449-875C-38F3F75E3DA8}"/>
              </a:ext>
            </a:extLst>
          </p:cNvPr>
          <p:cNvSpPr txBox="1"/>
          <p:nvPr/>
        </p:nvSpPr>
        <p:spPr>
          <a:xfrm>
            <a:off x="2856331" y="1337215"/>
            <a:ext cx="1447832" cy="461665"/>
          </a:xfrm>
          <a:prstGeom prst="rect">
            <a:avLst/>
          </a:prstGeom>
          <a:noFill/>
        </p:spPr>
        <p:txBody>
          <a:bodyPr wrap="none" rtlCol="0">
            <a:spAutoFit/>
          </a:bodyPr>
          <a:lstStyle/>
          <a:p>
            <a:r>
              <a:rPr lang="en-US" sz="2400" dirty="0">
                <a:latin typeface="Cambria" panose="02040503050406030204" pitchFamily="18" charset="0"/>
              </a:rPr>
              <a:t>REFRESH</a:t>
            </a:r>
          </a:p>
        </p:txBody>
      </p:sp>
      <p:sp>
        <p:nvSpPr>
          <p:cNvPr id="84" name="Rectangle 83">
            <a:extLst>
              <a:ext uri="{FF2B5EF4-FFF2-40B4-BE49-F238E27FC236}">
                <a16:creationId xmlns:a16="http://schemas.microsoft.com/office/drawing/2014/main" id="{F22DC205-6317-274C-9AE0-D53DE5ADA1D8}"/>
              </a:ext>
            </a:extLst>
          </p:cNvPr>
          <p:cNvSpPr/>
          <p:nvPr/>
        </p:nvSpPr>
        <p:spPr>
          <a:xfrm>
            <a:off x="1971294" y="4041913"/>
            <a:ext cx="4734306" cy="222973"/>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a:extLst>
              <a:ext uri="{FF2B5EF4-FFF2-40B4-BE49-F238E27FC236}">
                <a16:creationId xmlns:a16="http://schemas.microsoft.com/office/drawing/2014/main" id="{48165F56-504F-314F-B828-100A52D33A9F}"/>
              </a:ext>
            </a:extLst>
          </p:cNvPr>
          <p:cNvSpPr/>
          <p:nvPr/>
        </p:nvSpPr>
        <p:spPr>
          <a:xfrm>
            <a:off x="1971294" y="4267199"/>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a:extLst>
              <a:ext uri="{FF2B5EF4-FFF2-40B4-BE49-F238E27FC236}">
                <a16:creationId xmlns:a16="http://schemas.microsoft.com/office/drawing/2014/main" id="{E1316C79-CED4-CF4A-97EA-FDD15B2F8A54}"/>
              </a:ext>
            </a:extLst>
          </p:cNvPr>
          <p:cNvSpPr/>
          <p:nvPr/>
        </p:nvSpPr>
        <p:spPr>
          <a:xfrm>
            <a:off x="1971294" y="4472917"/>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Rectangle 103">
            <a:extLst>
              <a:ext uri="{FF2B5EF4-FFF2-40B4-BE49-F238E27FC236}">
                <a16:creationId xmlns:a16="http://schemas.microsoft.com/office/drawing/2014/main" id="{7055612B-8F4C-EA4D-BDAC-E7CDF4750722}"/>
              </a:ext>
            </a:extLst>
          </p:cNvPr>
          <p:cNvSpPr/>
          <p:nvPr/>
        </p:nvSpPr>
        <p:spPr>
          <a:xfrm>
            <a:off x="1971294" y="4678634"/>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a:extLst>
              <a:ext uri="{FF2B5EF4-FFF2-40B4-BE49-F238E27FC236}">
                <a16:creationId xmlns:a16="http://schemas.microsoft.com/office/drawing/2014/main" id="{092AFC92-8B52-3A4B-80CB-93448CA31A44}"/>
              </a:ext>
            </a:extLst>
          </p:cNvPr>
          <p:cNvSpPr/>
          <p:nvPr/>
        </p:nvSpPr>
        <p:spPr>
          <a:xfrm>
            <a:off x="1971294" y="4884354"/>
            <a:ext cx="4734306" cy="237025"/>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9" name="Group 118">
            <a:extLst>
              <a:ext uri="{FF2B5EF4-FFF2-40B4-BE49-F238E27FC236}">
                <a16:creationId xmlns:a16="http://schemas.microsoft.com/office/drawing/2014/main" id="{F08FA1E8-FE35-474E-B9C0-F55FC98B3DF2}"/>
              </a:ext>
            </a:extLst>
          </p:cNvPr>
          <p:cNvGrpSpPr/>
          <p:nvPr/>
        </p:nvGrpSpPr>
        <p:grpSpPr>
          <a:xfrm>
            <a:off x="6715966" y="3557727"/>
            <a:ext cx="3659231" cy="1235281"/>
            <a:chOff x="5191965" y="3557726"/>
            <a:chExt cx="3659231" cy="1235281"/>
          </a:xfrm>
        </p:grpSpPr>
        <p:sp>
          <p:nvSpPr>
            <p:cNvPr id="106" name="TextBox 105">
              <a:extLst>
                <a:ext uri="{FF2B5EF4-FFF2-40B4-BE49-F238E27FC236}">
                  <a16:creationId xmlns:a16="http://schemas.microsoft.com/office/drawing/2014/main" id="{B0CB2E3D-1835-2F43-BE80-B4E9DE30C61C}"/>
                </a:ext>
              </a:extLst>
            </p:cNvPr>
            <p:cNvSpPr txBox="1"/>
            <p:nvPr/>
          </p:nvSpPr>
          <p:spPr>
            <a:xfrm>
              <a:off x="5698537" y="3557726"/>
              <a:ext cx="3152659" cy="830997"/>
            </a:xfrm>
            <a:prstGeom prst="rect">
              <a:avLst/>
            </a:prstGeom>
            <a:noFill/>
          </p:spPr>
          <p:txBody>
            <a:bodyPr wrap="square" rtlCol="0">
              <a:spAutoFit/>
            </a:bodyPr>
            <a:lstStyle/>
            <a:p>
              <a:r>
                <a:rPr lang="en-US" sz="1600" dirty="0">
                  <a:latin typeface="Cambria" panose="02040503050406030204" pitchFamily="18" charset="0"/>
                </a:rPr>
                <a:t>Disable refresh to </a:t>
              </a:r>
              <a:r>
                <a:rPr lang="en-US" sz="1600" b="1" dirty="0">
                  <a:solidFill>
                    <a:srgbClr val="538234"/>
                  </a:solidFill>
                  <a:latin typeface="Cambria" panose="02040503050406030204" pitchFamily="18" charset="0"/>
                </a:rPr>
                <a:t>prevent interruptions</a:t>
              </a:r>
              <a:r>
                <a:rPr lang="en-US" sz="1600" dirty="0">
                  <a:solidFill>
                    <a:srgbClr val="538234"/>
                  </a:solidFill>
                  <a:latin typeface="Cambria" panose="02040503050406030204" pitchFamily="18" charset="0"/>
                </a:rPr>
                <a:t> </a:t>
              </a:r>
              <a:r>
                <a:rPr lang="en-US" sz="1600" dirty="0">
                  <a:latin typeface="Cambria" panose="02040503050406030204" pitchFamily="18" charset="0"/>
                </a:rPr>
                <a:t>in the core loop of our test </a:t>
              </a:r>
              <a:r>
                <a:rPr lang="en-US" sz="1600" b="1" dirty="0">
                  <a:solidFill>
                    <a:schemeClr val="accent5">
                      <a:lumMod val="75000"/>
                    </a:schemeClr>
                  </a:solidFill>
                  <a:latin typeface="Cambria" panose="02040503050406030204" pitchFamily="18" charset="0"/>
                </a:rPr>
                <a:t>from refresh operations</a:t>
              </a:r>
            </a:p>
          </p:txBody>
        </p:sp>
        <p:cxnSp>
          <p:nvCxnSpPr>
            <p:cNvPr id="108" name="Straight Connector 107">
              <a:extLst>
                <a:ext uri="{FF2B5EF4-FFF2-40B4-BE49-F238E27FC236}">
                  <a16:creationId xmlns:a16="http://schemas.microsoft.com/office/drawing/2014/main" id="{555852D2-776F-E445-88AC-E89102D6D6F3}"/>
                </a:ext>
              </a:extLst>
            </p:cNvPr>
            <p:cNvCxnSpPr>
              <a:cxnSpLocks/>
            </p:cNvCxnSpPr>
            <p:nvPr/>
          </p:nvCxnSpPr>
          <p:spPr>
            <a:xfrm>
              <a:off x="5737171" y="3606085"/>
              <a:ext cx="0" cy="751095"/>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9614F3D-4250-9847-8C97-139C68F70C25}"/>
                </a:ext>
              </a:extLst>
            </p:cNvPr>
            <p:cNvCxnSpPr>
              <a:cxnSpLocks/>
            </p:cNvCxnSpPr>
            <p:nvPr/>
          </p:nvCxnSpPr>
          <p:spPr>
            <a:xfrm flipH="1">
              <a:off x="5191965" y="4153398"/>
              <a:ext cx="545206" cy="63960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20" name="Group 119">
            <a:extLst>
              <a:ext uri="{FF2B5EF4-FFF2-40B4-BE49-F238E27FC236}">
                <a16:creationId xmlns:a16="http://schemas.microsoft.com/office/drawing/2014/main" id="{D5A9498E-3C86-4A4F-880E-0FD3BD99DC54}"/>
              </a:ext>
            </a:extLst>
          </p:cNvPr>
          <p:cNvGrpSpPr/>
          <p:nvPr/>
        </p:nvGrpSpPr>
        <p:grpSpPr>
          <a:xfrm>
            <a:off x="6715966" y="4459491"/>
            <a:ext cx="3659231" cy="584775"/>
            <a:chOff x="5191965" y="4459490"/>
            <a:chExt cx="3659231" cy="584775"/>
          </a:xfrm>
        </p:grpSpPr>
        <p:sp>
          <p:nvSpPr>
            <p:cNvPr id="112" name="TextBox 111">
              <a:extLst>
                <a:ext uri="{FF2B5EF4-FFF2-40B4-BE49-F238E27FC236}">
                  <a16:creationId xmlns:a16="http://schemas.microsoft.com/office/drawing/2014/main" id="{3B0F324A-9022-1743-82F1-F3D5D8AE26C1}"/>
                </a:ext>
              </a:extLst>
            </p:cNvPr>
            <p:cNvSpPr txBox="1"/>
            <p:nvPr/>
          </p:nvSpPr>
          <p:spPr>
            <a:xfrm>
              <a:off x="5698537" y="4459490"/>
              <a:ext cx="3152659" cy="584775"/>
            </a:xfrm>
            <a:prstGeom prst="rect">
              <a:avLst/>
            </a:prstGeom>
            <a:noFill/>
          </p:spPr>
          <p:txBody>
            <a:bodyPr wrap="square" rtlCol="0">
              <a:spAutoFit/>
            </a:bodyPr>
            <a:lstStyle/>
            <a:p>
              <a:r>
                <a:rPr lang="en-US" sz="1600" dirty="0">
                  <a:latin typeface="Cambria" panose="02040503050406030204" pitchFamily="18" charset="0"/>
                </a:rPr>
                <a:t>Induce </a:t>
              </a:r>
              <a:r>
                <a:rPr lang="en-US" sz="1600" dirty="0" err="1">
                  <a:latin typeface="Cambria" panose="02040503050406030204" pitchFamily="18" charset="0"/>
                </a:rPr>
                <a:t>RowHammer</a:t>
              </a:r>
              <a:r>
                <a:rPr lang="en-US" sz="1600" dirty="0">
                  <a:latin typeface="Cambria" panose="02040503050406030204" pitchFamily="18" charset="0"/>
                </a:rPr>
                <a:t> bit flips on a </a:t>
              </a:r>
              <a:r>
                <a:rPr lang="en-US" sz="1600" b="1" dirty="0">
                  <a:solidFill>
                    <a:srgbClr val="538234"/>
                  </a:solidFill>
                  <a:latin typeface="Cambria" panose="02040503050406030204" pitchFamily="18" charset="0"/>
                </a:rPr>
                <a:t>fully charged row </a:t>
              </a:r>
            </a:p>
          </p:txBody>
        </p:sp>
        <p:cxnSp>
          <p:nvCxnSpPr>
            <p:cNvPr id="113" name="Straight Connector 112">
              <a:extLst>
                <a:ext uri="{FF2B5EF4-FFF2-40B4-BE49-F238E27FC236}">
                  <a16:creationId xmlns:a16="http://schemas.microsoft.com/office/drawing/2014/main" id="{71373DEB-8EAB-784A-956C-C69493051804}"/>
                </a:ext>
              </a:extLst>
            </p:cNvPr>
            <p:cNvCxnSpPr>
              <a:cxnSpLocks/>
            </p:cNvCxnSpPr>
            <p:nvPr/>
          </p:nvCxnSpPr>
          <p:spPr>
            <a:xfrm>
              <a:off x="5737171" y="4521682"/>
              <a:ext cx="0" cy="494061"/>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E113CF7C-1DC6-804C-80F0-3740B426379B}"/>
                </a:ext>
              </a:extLst>
            </p:cNvPr>
            <p:cNvCxnSpPr>
              <a:cxnSpLocks/>
              <a:stCxn id="112" idx="1"/>
            </p:cNvCxnSpPr>
            <p:nvPr/>
          </p:nvCxnSpPr>
          <p:spPr>
            <a:xfrm flipH="1">
              <a:off x="5191965" y="4751878"/>
              <a:ext cx="506572" cy="27361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78" name="Rectangle 77">
            <a:extLst>
              <a:ext uri="{FF2B5EF4-FFF2-40B4-BE49-F238E27FC236}">
                <a16:creationId xmlns:a16="http://schemas.microsoft.com/office/drawing/2014/main" id="{2BE9A790-F817-5C4A-841F-F40B60F9B9C6}"/>
              </a:ext>
            </a:extLst>
          </p:cNvPr>
          <p:cNvSpPr/>
          <p:nvPr/>
        </p:nvSpPr>
        <p:spPr>
          <a:xfrm>
            <a:off x="1985178" y="4050548"/>
            <a:ext cx="4734306" cy="222973"/>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41391EE7-C262-CF47-9CB2-75AC3FED7872}"/>
              </a:ext>
            </a:extLst>
          </p:cNvPr>
          <p:cNvSpPr/>
          <p:nvPr/>
        </p:nvSpPr>
        <p:spPr>
          <a:xfrm>
            <a:off x="1985178" y="4275834"/>
            <a:ext cx="4734306" cy="205718"/>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8A26C90E-D85C-D44C-8235-49ACC7135232}"/>
              </a:ext>
            </a:extLst>
          </p:cNvPr>
          <p:cNvSpPr/>
          <p:nvPr/>
        </p:nvSpPr>
        <p:spPr>
          <a:xfrm>
            <a:off x="1985178" y="4481552"/>
            <a:ext cx="4734306" cy="205718"/>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583C7D96-9F45-F64E-954E-67A08E17EF74}"/>
              </a:ext>
            </a:extLst>
          </p:cNvPr>
          <p:cNvSpPr/>
          <p:nvPr/>
        </p:nvSpPr>
        <p:spPr>
          <a:xfrm>
            <a:off x="1985178" y="4687269"/>
            <a:ext cx="4734306" cy="205718"/>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a:extLst>
              <a:ext uri="{FF2B5EF4-FFF2-40B4-BE49-F238E27FC236}">
                <a16:creationId xmlns:a16="http://schemas.microsoft.com/office/drawing/2014/main" id="{6160AD7F-D4A6-FF43-813D-5FF29D84EC61}"/>
              </a:ext>
            </a:extLst>
          </p:cNvPr>
          <p:cNvSpPr/>
          <p:nvPr/>
        </p:nvSpPr>
        <p:spPr>
          <a:xfrm>
            <a:off x="1985178" y="4892989"/>
            <a:ext cx="4734306" cy="237025"/>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3" name="Group 102">
            <a:extLst>
              <a:ext uri="{FF2B5EF4-FFF2-40B4-BE49-F238E27FC236}">
                <a16:creationId xmlns:a16="http://schemas.microsoft.com/office/drawing/2014/main" id="{ECCF8460-B476-3B48-B8F6-0C66831B1BF2}"/>
              </a:ext>
            </a:extLst>
          </p:cNvPr>
          <p:cNvGrpSpPr/>
          <p:nvPr/>
        </p:nvGrpSpPr>
        <p:grpSpPr>
          <a:xfrm>
            <a:off x="1796721" y="3569591"/>
            <a:ext cx="4735266" cy="2908835"/>
            <a:chOff x="272721" y="3569590"/>
            <a:chExt cx="4735266" cy="2908835"/>
          </a:xfrm>
        </p:grpSpPr>
        <p:pic>
          <p:nvPicPr>
            <p:cNvPr id="3" name="Picture 2">
              <a:extLst>
                <a:ext uri="{FF2B5EF4-FFF2-40B4-BE49-F238E27FC236}">
                  <a16:creationId xmlns:a16="http://schemas.microsoft.com/office/drawing/2014/main" id="{3D414886-F330-6F40-AA82-36B73F990AC5}"/>
                </a:ext>
              </a:extLst>
            </p:cNvPr>
            <p:cNvPicPr>
              <a:picLocks noChangeAspect="1"/>
            </p:cNvPicPr>
            <p:nvPr/>
          </p:nvPicPr>
          <p:blipFill rotWithShape="1">
            <a:blip r:embed="rId3"/>
            <a:srcRect b="69291"/>
            <a:stretch/>
          </p:blipFill>
          <p:spPr>
            <a:xfrm>
              <a:off x="679530" y="3789813"/>
              <a:ext cx="4328457" cy="888822"/>
            </a:xfrm>
            <a:prstGeom prst="rect">
              <a:avLst/>
            </a:prstGeom>
          </p:spPr>
        </p:pic>
        <p:pic>
          <p:nvPicPr>
            <p:cNvPr id="4" name="Picture 3">
              <a:extLst>
                <a:ext uri="{FF2B5EF4-FFF2-40B4-BE49-F238E27FC236}">
                  <a16:creationId xmlns:a16="http://schemas.microsoft.com/office/drawing/2014/main" id="{28C99194-788A-0B45-BC88-5636982A2B14}"/>
                </a:ext>
              </a:extLst>
            </p:cNvPr>
            <p:cNvPicPr>
              <a:picLocks noChangeAspect="1"/>
            </p:cNvPicPr>
            <p:nvPr/>
          </p:nvPicPr>
          <p:blipFill>
            <a:blip r:embed="rId4"/>
            <a:stretch>
              <a:fillRect/>
            </a:stretch>
          </p:blipFill>
          <p:spPr>
            <a:xfrm>
              <a:off x="514176" y="3569590"/>
              <a:ext cx="3690464" cy="214285"/>
            </a:xfrm>
            <a:prstGeom prst="rect">
              <a:avLst/>
            </a:prstGeom>
          </p:spPr>
        </p:pic>
        <p:pic>
          <p:nvPicPr>
            <p:cNvPr id="101" name="Picture 100">
              <a:extLst>
                <a:ext uri="{FF2B5EF4-FFF2-40B4-BE49-F238E27FC236}">
                  <a16:creationId xmlns:a16="http://schemas.microsoft.com/office/drawing/2014/main" id="{CA060ADB-013D-8745-93F3-A131EC9D9921}"/>
                </a:ext>
              </a:extLst>
            </p:cNvPr>
            <p:cNvPicPr>
              <a:picLocks noChangeAspect="1"/>
            </p:cNvPicPr>
            <p:nvPr/>
          </p:nvPicPr>
          <p:blipFill rotWithShape="1">
            <a:blip r:embed="rId3"/>
            <a:srcRect t="38505" b="-689"/>
            <a:stretch/>
          </p:blipFill>
          <p:spPr>
            <a:xfrm>
              <a:off x="272721" y="4678635"/>
              <a:ext cx="4328457" cy="1799790"/>
            </a:xfrm>
            <a:prstGeom prst="rect">
              <a:avLst/>
            </a:prstGeom>
          </p:spPr>
        </p:pic>
      </p:grpSp>
    </p:spTree>
    <p:extLst>
      <p:ext uri="{BB962C8B-B14F-4D97-AF65-F5344CB8AC3E}">
        <p14:creationId xmlns:p14="http://schemas.microsoft.com/office/powerpoint/2010/main" val="606200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par>
                                <p:cTn id="15" presetID="1" presetClass="exit" presetSubtype="0" fill="hold" grpId="1" nodeType="withEffect">
                                  <p:stCondLst>
                                    <p:cond delay="0"/>
                                  </p:stCondLst>
                                  <p:childTnLst>
                                    <p:set>
                                      <p:cBhvr>
                                        <p:cTn id="16" dur="1" fill="hold">
                                          <p:stCondLst>
                                            <p:cond delay="0"/>
                                          </p:stCondLst>
                                        </p:cTn>
                                        <p:tgtEl>
                                          <p:spTgt spid="78"/>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7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8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8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7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8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104"/>
                                        </p:tgtEl>
                                        <p:attrNameLst>
                                          <p:attrName>style.visibility</p:attrName>
                                        </p:attrNameLst>
                                      </p:cBhvr>
                                      <p:to>
                                        <p:strVal val="visible"/>
                                      </p:to>
                                    </p:set>
                                  </p:childTnLst>
                                </p:cTn>
                              </p:par>
                              <p:par>
                                <p:cTn id="31" presetID="1" presetClass="exit" presetSubtype="0" fill="hold" grpId="1" nodeType="withEffect">
                                  <p:stCondLst>
                                    <p:cond delay="0"/>
                                  </p:stCondLst>
                                  <p:childTnLst>
                                    <p:set>
                                      <p:cBhvr>
                                        <p:cTn id="32" dur="1" fill="hold">
                                          <p:stCondLst>
                                            <p:cond delay="0"/>
                                          </p:stCondLst>
                                        </p:cTn>
                                        <p:tgtEl>
                                          <p:spTgt spid="79"/>
                                        </p:tgtEl>
                                        <p:attrNameLst>
                                          <p:attrName>style.visibility</p:attrName>
                                        </p:attrNameLst>
                                      </p:cBhvr>
                                      <p:to>
                                        <p:strVal val="hidden"/>
                                      </p:to>
                                    </p:set>
                                  </p:childTnLst>
                                </p:cTn>
                              </p:par>
                              <p:par>
                                <p:cTn id="33" presetID="1" presetClass="exit" presetSubtype="0" fill="hold" grpId="1" nodeType="withEffect">
                                  <p:stCondLst>
                                    <p:cond delay="0"/>
                                  </p:stCondLst>
                                  <p:childTnLst>
                                    <p:set>
                                      <p:cBhvr>
                                        <p:cTn id="34" dur="1" fill="hold">
                                          <p:stCondLst>
                                            <p:cond delay="0"/>
                                          </p:stCondLst>
                                        </p:cTn>
                                        <p:tgtEl>
                                          <p:spTgt spid="80"/>
                                        </p:tgtEl>
                                        <p:attrNameLst>
                                          <p:attrName>style.visibility</p:attrName>
                                        </p:attrNameLst>
                                      </p:cBhvr>
                                      <p:to>
                                        <p:strVal val="hidden"/>
                                      </p:to>
                                    </p:set>
                                  </p:childTnLst>
                                </p:cTn>
                              </p:par>
                              <p:par>
                                <p:cTn id="35" presetID="1" presetClass="entr" presetSubtype="0" fill="hold" grpId="0" nodeType="withEffect">
                                  <p:stCondLst>
                                    <p:cond delay="0"/>
                                  </p:stCondLst>
                                  <p:childTnLst>
                                    <p:set>
                                      <p:cBhvr>
                                        <p:cTn id="36" dur="1" fill="hold">
                                          <p:stCondLst>
                                            <p:cond delay="0"/>
                                          </p:stCondLst>
                                        </p:cTn>
                                        <p:tgtEl>
                                          <p:spTgt spid="8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119"/>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83"/>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05"/>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120"/>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82"/>
                                        </p:tgtEl>
                                        <p:attrNameLst>
                                          <p:attrName>style.visibility</p:attrName>
                                        </p:attrNameLst>
                                      </p:cBhvr>
                                      <p:to>
                                        <p:strVal val="visible"/>
                                      </p:to>
                                    </p:set>
                                  </p:childTnLst>
                                </p:cTn>
                              </p:par>
                              <p:par>
                                <p:cTn id="49" presetID="1" presetClass="exit" presetSubtype="0" fill="hold" grpId="1" nodeType="withEffect">
                                  <p:stCondLst>
                                    <p:cond delay="0"/>
                                  </p:stCondLst>
                                  <p:childTnLst>
                                    <p:set>
                                      <p:cBhvr>
                                        <p:cTn id="50" dur="1" fill="hold">
                                          <p:stCondLst>
                                            <p:cond delay="0"/>
                                          </p:stCondLst>
                                        </p:cTn>
                                        <p:tgtEl>
                                          <p:spTgt spid="8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P spid="84" grpId="0" animBg="1"/>
      <p:bldP spid="85" grpId="0" animBg="1"/>
      <p:bldP spid="86" grpId="0" animBg="1"/>
      <p:bldP spid="104" grpId="0" animBg="1"/>
      <p:bldP spid="105" grpId="0" animBg="1"/>
      <p:bldP spid="78" grpId="0" animBg="1"/>
      <p:bldP spid="78" grpId="1" animBg="1"/>
      <p:bldP spid="79" grpId="0" animBg="1"/>
      <p:bldP spid="79" grpId="1" animBg="1"/>
      <p:bldP spid="80" grpId="0" animBg="1"/>
      <p:bldP spid="80" grpId="1" animBg="1"/>
      <p:bldP spid="81" grpId="0" animBg="1"/>
      <p:bldP spid="81" grpId="1" animBg="1"/>
      <p:bldP spid="82" grpId="0" animBg="1"/>
    </p:bld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840091" y="-175333"/>
            <a:ext cx="10515600" cy="1325563"/>
          </a:xfrm>
        </p:spPr>
        <p:txBody>
          <a:bodyPr/>
          <a:lstStyle/>
          <a:p>
            <a:r>
              <a:rPr lang="en-US" b="1" dirty="0"/>
              <a:t>Testing Methodology</a:t>
            </a:r>
          </a:p>
        </p:txBody>
      </p:sp>
      <p:sp>
        <p:nvSpPr>
          <p:cNvPr id="7" name="Rounded Rectangle 6">
            <a:extLst>
              <a:ext uri="{FF2B5EF4-FFF2-40B4-BE49-F238E27FC236}">
                <a16:creationId xmlns:a16="http://schemas.microsoft.com/office/drawing/2014/main" id="{EAE80CDF-A5BA-094C-B8A1-210F05444677}"/>
              </a:ext>
            </a:extLst>
          </p:cNvPr>
          <p:cNvSpPr/>
          <p:nvPr/>
        </p:nvSpPr>
        <p:spPr>
          <a:xfrm>
            <a:off x="1971294" y="819854"/>
            <a:ext cx="8281070" cy="2653678"/>
          </a:xfrm>
          <a:prstGeom prst="roundRect">
            <a:avLst/>
          </a:prstGeom>
          <a:solidFill>
            <a:schemeClr val="accent6">
              <a:lumMod val="20000"/>
              <a:lumOff val="8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a:extLst>
              <a:ext uri="{FF2B5EF4-FFF2-40B4-BE49-F238E27FC236}">
                <a16:creationId xmlns:a16="http://schemas.microsoft.com/office/drawing/2014/main" id="{DA2F25FD-5DB1-4D4B-A4CF-1937459F1417}"/>
              </a:ext>
            </a:extLst>
          </p:cNvPr>
          <p:cNvCxnSpPr>
            <a:cxnSpLocks/>
          </p:cNvCxnSpPr>
          <p:nvPr/>
        </p:nvCxnSpPr>
        <p:spPr>
          <a:xfrm>
            <a:off x="2431183" y="1182809"/>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EF8715A8-4EEE-1C48-B80B-2B3082C99889}"/>
              </a:ext>
            </a:extLst>
          </p:cNvPr>
          <p:cNvCxnSpPr>
            <a:cxnSpLocks/>
          </p:cNvCxnSpPr>
          <p:nvPr/>
        </p:nvCxnSpPr>
        <p:spPr>
          <a:xfrm>
            <a:off x="2431183" y="1577316"/>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0C917EAC-25E5-4045-8813-333A7C25E7E6}"/>
              </a:ext>
            </a:extLst>
          </p:cNvPr>
          <p:cNvCxnSpPr>
            <a:cxnSpLocks/>
          </p:cNvCxnSpPr>
          <p:nvPr/>
        </p:nvCxnSpPr>
        <p:spPr>
          <a:xfrm>
            <a:off x="2431183" y="1969641"/>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6EF41139-BCCD-8842-9577-8E5536E326F7}"/>
              </a:ext>
            </a:extLst>
          </p:cNvPr>
          <p:cNvCxnSpPr>
            <a:cxnSpLocks/>
          </p:cNvCxnSpPr>
          <p:nvPr/>
        </p:nvCxnSpPr>
        <p:spPr>
          <a:xfrm>
            <a:off x="2431183" y="2357561"/>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EC3BD06B-AE41-7C4A-9222-2D78ED7E9B94}"/>
              </a:ext>
            </a:extLst>
          </p:cNvPr>
          <p:cNvCxnSpPr>
            <a:cxnSpLocks/>
          </p:cNvCxnSpPr>
          <p:nvPr/>
        </p:nvCxnSpPr>
        <p:spPr>
          <a:xfrm>
            <a:off x="2431183" y="2726037"/>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824C1F0E-8A0B-2B49-8256-9982F6D7EF9A}"/>
              </a:ext>
            </a:extLst>
          </p:cNvPr>
          <p:cNvSpPr/>
          <p:nvPr/>
        </p:nvSpPr>
        <p:spPr>
          <a:xfrm>
            <a:off x="2856332" y="2549009"/>
            <a:ext cx="6487433" cy="373701"/>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36C69FCB-2831-E84F-8956-CD54E45F4CD1}"/>
              </a:ext>
            </a:extLst>
          </p:cNvPr>
          <p:cNvSpPr/>
          <p:nvPr/>
        </p:nvSpPr>
        <p:spPr>
          <a:xfrm>
            <a:off x="2856332" y="2149215"/>
            <a:ext cx="6487433" cy="373701"/>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3</a:t>
            </a:r>
          </a:p>
        </p:txBody>
      </p:sp>
      <p:sp>
        <p:nvSpPr>
          <p:cNvPr id="18" name="Rectangle 17">
            <a:extLst>
              <a:ext uri="{FF2B5EF4-FFF2-40B4-BE49-F238E27FC236}">
                <a16:creationId xmlns:a16="http://schemas.microsoft.com/office/drawing/2014/main" id="{04FB0C35-FFB0-9E4C-AFF8-860742CB916A}"/>
              </a:ext>
            </a:extLst>
          </p:cNvPr>
          <p:cNvSpPr/>
          <p:nvPr/>
        </p:nvSpPr>
        <p:spPr>
          <a:xfrm>
            <a:off x="2856332" y="2539188"/>
            <a:ext cx="6487433" cy="373701"/>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2800" dirty="0">
                <a:solidFill>
                  <a:prstClr val="black"/>
                </a:solidFill>
                <a:latin typeface="Cambria" panose="02040503050406030204" pitchFamily="18" charset="0"/>
              </a:rPr>
              <a:t>Row 4</a:t>
            </a:r>
          </a:p>
        </p:txBody>
      </p:sp>
      <p:sp>
        <p:nvSpPr>
          <p:cNvPr id="31" name="Rectangle 30">
            <a:extLst>
              <a:ext uri="{FF2B5EF4-FFF2-40B4-BE49-F238E27FC236}">
                <a16:creationId xmlns:a16="http://schemas.microsoft.com/office/drawing/2014/main" id="{0DAA7145-8C09-4D4E-9D5A-03F269888DE7}"/>
              </a:ext>
            </a:extLst>
          </p:cNvPr>
          <p:cNvSpPr/>
          <p:nvPr/>
        </p:nvSpPr>
        <p:spPr>
          <a:xfrm>
            <a:off x="2858078" y="2149055"/>
            <a:ext cx="6487433" cy="373701"/>
          </a:xfrm>
          <a:prstGeom prst="rect">
            <a:avLst/>
          </a:prstGeom>
          <a:solidFill>
            <a:srgbClr val="FFF3CC"/>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3</a:t>
            </a:r>
          </a:p>
        </p:txBody>
      </p:sp>
      <p:sp>
        <p:nvSpPr>
          <p:cNvPr id="33" name="Rectangle 32">
            <a:extLst>
              <a:ext uri="{FF2B5EF4-FFF2-40B4-BE49-F238E27FC236}">
                <a16:creationId xmlns:a16="http://schemas.microsoft.com/office/drawing/2014/main" id="{26D555CF-E789-F44A-AF20-C46A8CC7D726}"/>
              </a:ext>
            </a:extLst>
          </p:cNvPr>
          <p:cNvSpPr/>
          <p:nvPr/>
        </p:nvSpPr>
        <p:spPr>
          <a:xfrm>
            <a:off x="2858078" y="2538619"/>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4</a:t>
            </a:r>
          </a:p>
        </p:txBody>
      </p:sp>
      <p:grpSp>
        <p:nvGrpSpPr>
          <p:cNvPr id="37" name="Group 36">
            <a:extLst>
              <a:ext uri="{FF2B5EF4-FFF2-40B4-BE49-F238E27FC236}">
                <a16:creationId xmlns:a16="http://schemas.microsoft.com/office/drawing/2014/main" id="{9BF09F48-3B89-7040-9AF1-627281AE44B5}"/>
              </a:ext>
            </a:extLst>
          </p:cNvPr>
          <p:cNvGrpSpPr/>
          <p:nvPr/>
        </p:nvGrpSpPr>
        <p:grpSpPr>
          <a:xfrm>
            <a:off x="7435364" y="1418623"/>
            <a:ext cx="1728357" cy="1522407"/>
            <a:chOff x="5868306" y="2008207"/>
            <a:chExt cx="1672795" cy="2646515"/>
          </a:xfrm>
        </p:grpSpPr>
        <p:sp>
          <p:nvSpPr>
            <p:cNvPr id="38" name="Rectangle 37">
              <a:extLst>
                <a:ext uri="{FF2B5EF4-FFF2-40B4-BE49-F238E27FC236}">
                  <a16:creationId xmlns:a16="http://schemas.microsoft.com/office/drawing/2014/main" id="{22D19971-1F39-9347-8395-B8ACF1090269}"/>
                </a:ext>
              </a:extLst>
            </p:cNvPr>
            <p:cNvSpPr/>
            <p:nvPr/>
          </p:nvSpPr>
          <p:spPr>
            <a:xfrm>
              <a:off x="5868306" y="2654188"/>
              <a:ext cx="1672795" cy="642038"/>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sp>
          <p:nvSpPr>
            <p:cNvPr id="40" name="Rectangle 39">
              <a:extLst>
                <a:ext uri="{FF2B5EF4-FFF2-40B4-BE49-F238E27FC236}">
                  <a16:creationId xmlns:a16="http://schemas.microsoft.com/office/drawing/2014/main" id="{AB680162-C53A-E94D-ABBD-38244A97BC10}"/>
                </a:ext>
              </a:extLst>
            </p:cNvPr>
            <p:cNvSpPr/>
            <p:nvPr/>
          </p:nvSpPr>
          <p:spPr>
            <a:xfrm>
              <a:off x="6229633" y="2008207"/>
              <a:ext cx="1301623" cy="642038"/>
            </a:xfrm>
            <a:prstGeom prst="rect">
              <a:avLst/>
            </a:prstGeom>
          </p:spPr>
          <p:txBody>
            <a:bodyPr wrap="none">
              <a:spAutoFit/>
            </a:bodyPr>
            <a:lstStyle/>
            <a:p>
              <a:pPr algn="ctr"/>
              <a:r>
                <a:rPr lang="en-US" b="1" i="1" dirty="0">
                  <a:solidFill>
                    <a:schemeClr val="accent2"/>
                  </a:solidFill>
                  <a:latin typeface="Cambria" panose="02040503050406030204" pitchFamily="18" charset="0"/>
                </a:rPr>
                <a:t>Victim Row</a:t>
              </a:r>
            </a:p>
          </p:txBody>
        </p:sp>
        <p:sp>
          <p:nvSpPr>
            <p:cNvPr id="41" name="Rectangle 40">
              <a:extLst>
                <a:ext uri="{FF2B5EF4-FFF2-40B4-BE49-F238E27FC236}">
                  <a16:creationId xmlns:a16="http://schemas.microsoft.com/office/drawing/2014/main" id="{FCDB1259-9F12-CF4B-AB08-B6ED2662540A}"/>
                </a:ext>
              </a:extLst>
            </p:cNvPr>
            <p:cNvSpPr/>
            <p:nvPr/>
          </p:nvSpPr>
          <p:spPr>
            <a:xfrm>
              <a:off x="6573871" y="3341348"/>
              <a:ext cx="613141" cy="642038"/>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sp>
          <p:nvSpPr>
            <p:cNvPr id="42" name="Rectangle 41">
              <a:extLst>
                <a:ext uri="{FF2B5EF4-FFF2-40B4-BE49-F238E27FC236}">
                  <a16:creationId xmlns:a16="http://schemas.microsoft.com/office/drawing/2014/main" id="{28144555-BAA7-7A42-9010-93B64A5568DE}"/>
                </a:ext>
              </a:extLst>
            </p:cNvPr>
            <p:cNvSpPr/>
            <p:nvPr/>
          </p:nvSpPr>
          <p:spPr>
            <a:xfrm>
              <a:off x="6573870" y="4012684"/>
              <a:ext cx="613141" cy="642038"/>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grpSp>
      <p:sp>
        <p:nvSpPr>
          <p:cNvPr id="47" name="Rectangle 46">
            <a:extLst>
              <a:ext uri="{FF2B5EF4-FFF2-40B4-BE49-F238E27FC236}">
                <a16:creationId xmlns:a16="http://schemas.microsoft.com/office/drawing/2014/main" id="{F010192A-4D21-264D-A2AA-3B84849DF981}"/>
              </a:ext>
            </a:extLst>
          </p:cNvPr>
          <p:cNvSpPr/>
          <p:nvPr/>
        </p:nvSpPr>
        <p:spPr>
          <a:xfrm>
            <a:off x="8164171" y="2963035"/>
            <a:ext cx="633507" cy="369332"/>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cxnSp>
        <p:nvCxnSpPr>
          <p:cNvPr id="56" name="Straight Connector 55">
            <a:extLst>
              <a:ext uri="{FF2B5EF4-FFF2-40B4-BE49-F238E27FC236}">
                <a16:creationId xmlns:a16="http://schemas.microsoft.com/office/drawing/2014/main" id="{70219E55-C102-A349-85B9-9E5D57B83B10}"/>
              </a:ext>
            </a:extLst>
          </p:cNvPr>
          <p:cNvCxnSpPr>
            <a:cxnSpLocks/>
          </p:cNvCxnSpPr>
          <p:nvPr/>
        </p:nvCxnSpPr>
        <p:spPr>
          <a:xfrm>
            <a:off x="2431183" y="3110005"/>
            <a:ext cx="7337728"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46" name="Rectangle 45">
            <a:extLst>
              <a:ext uri="{FF2B5EF4-FFF2-40B4-BE49-F238E27FC236}">
                <a16:creationId xmlns:a16="http://schemas.microsoft.com/office/drawing/2014/main" id="{A4341289-020D-2140-908D-26EEC7747BAA}"/>
              </a:ext>
            </a:extLst>
          </p:cNvPr>
          <p:cNvSpPr/>
          <p:nvPr/>
        </p:nvSpPr>
        <p:spPr>
          <a:xfrm>
            <a:off x="2854175" y="2928023"/>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5</a:t>
            </a:r>
          </a:p>
        </p:txBody>
      </p:sp>
      <p:sp>
        <p:nvSpPr>
          <p:cNvPr id="61" name="Rectangle 60">
            <a:extLst>
              <a:ext uri="{FF2B5EF4-FFF2-40B4-BE49-F238E27FC236}">
                <a16:creationId xmlns:a16="http://schemas.microsoft.com/office/drawing/2014/main" id="{4FAE9F5F-BAA5-5B40-9288-5ABD9EB4231D}"/>
              </a:ext>
            </a:extLst>
          </p:cNvPr>
          <p:cNvSpPr/>
          <p:nvPr/>
        </p:nvSpPr>
        <p:spPr>
          <a:xfrm>
            <a:off x="8165220" y="2962857"/>
            <a:ext cx="627095" cy="369332"/>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sp>
        <p:nvSpPr>
          <p:cNvPr id="65" name="Rectangle 64">
            <a:extLst>
              <a:ext uri="{FF2B5EF4-FFF2-40B4-BE49-F238E27FC236}">
                <a16:creationId xmlns:a16="http://schemas.microsoft.com/office/drawing/2014/main" id="{E9634514-7090-7D4E-A006-17A8F0FC84E9}"/>
              </a:ext>
            </a:extLst>
          </p:cNvPr>
          <p:cNvSpPr/>
          <p:nvPr/>
        </p:nvSpPr>
        <p:spPr>
          <a:xfrm>
            <a:off x="2854176" y="989872"/>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0</a:t>
            </a:r>
          </a:p>
        </p:txBody>
      </p:sp>
      <p:sp>
        <p:nvSpPr>
          <p:cNvPr id="66" name="Rectangle 65">
            <a:extLst>
              <a:ext uri="{FF2B5EF4-FFF2-40B4-BE49-F238E27FC236}">
                <a16:creationId xmlns:a16="http://schemas.microsoft.com/office/drawing/2014/main" id="{A8E9013F-9263-8D4D-9301-F168911ECA9A}"/>
              </a:ext>
            </a:extLst>
          </p:cNvPr>
          <p:cNvSpPr/>
          <p:nvPr/>
        </p:nvSpPr>
        <p:spPr>
          <a:xfrm>
            <a:off x="2852139" y="1379606"/>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1</a:t>
            </a:r>
          </a:p>
        </p:txBody>
      </p:sp>
      <p:sp>
        <p:nvSpPr>
          <p:cNvPr id="67" name="Rectangle 66">
            <a:extLst>
              <a:ext uri="{FF2B5EF4-FFF2-40B4-BE49-F238E27FC236}">
                <a16:creationId xmlns:a16="http://schemas.microsoft.com/office/drawing/2014/main" id="{28CA58E6-C076-9B4F-AFF0-63539951169A}"/>
              </a:ext>
            </a:extLst>
          </p:cNvPr>
          <p:cNvSpPr/>
          <p:nvPr/>
        </p:nvSpPr>
        <p:spPr>
          <a:xfrm>
            <a:off x="2852139" y="1757479"/>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68" name="Rectangle 67">
            <a:extLst>
              <a:ext uri="{FF2B5EF4-FFF2-40B4-BE49-F238E27FC236}">
                <a16:creationId xmlns:a16="http://schemas.microsoft.com/office/drawing/2014/main" id="{B60844AB-B63F-8E46-B3D1-8FB25E5B131C}"/>
              </a:ext>
            </a:extLst>
          </p:cNvPr>
          <p:cNvSpPr/>
          <p:nvPr/>
        </p:nvSpPr>
        <p:spPr>
          <a:xfrm>
            <a:off x="8165604" y="1803279"/>
            <a:ext cx="626710" cy="369332"/>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sp>
        <p:nvSpPr>
          <p:cNvPr id="69" name="Rectangle 68">
            <a:extLst>
              <a:ext uri="{FF2B5EF4-FFF2-40B4-BE49-F238E27FC236}">
                <a16:creationId xmlns:a16="http://schemas.microsoft.com/office/drawing/2014/main" id="{F5000257-E0E4-9340-8CBC-3D0102ACB0D3}"/>
              </a:ext>
            </a:extLst>
          </p:cNvPr>
          <p:cNvSpPr/>
          <p:nvPr/>
        </p:nvSpPr>
        <p:spPr>
          <a:xfrm>
            <a:off x="8172157" y="1409610"/>
            <a:ext cx="626710" cy="369332"/>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sp>
        <p:nvSpPr>
          <p:cNvPr id="70" name="Rectangle 69">
            <a:extLst>
              <a:ext uri="{FF2B5EF4-FFF2-40B4-BE49-F238E27FC236}">
                <a16:creationId xmlns:a16="http://schemas.microsoft.com/office/drawing/2014/main" id="{2DCB78BC-A242-1C42-BF3E-40D53356F41A}"/>
              </a:ext>
            </a:extLst>
          </p:cNvPr>
          <p:cNvSpPr/>
          <p:nvPr/>
        </p:nvSpPr>
        <p:spPr>
          <a:xfrm>
            <a:off x="8172157" y="1022184"/>
            <a:ext cx="626710" cy="369332"/>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grpSp>
        <p:nvGrpSpPr>
          <p:cNvPr id="72" name="Group 71">
            <a:extLst>
              <a:ext uri="{FF2B5EF4-FFF2-40B4-BE49-F238E27FC236}">
                <a16:creationId xmlns:a16="http://schemas.microsoft.com/office/drawing/2014/main" id="{0F653A50-A84B-CF40-9FA1-6C1910B2BC74}"/>
              </a:ext>
            </a:extLst>
          </p:cNvPr>
          <p:cNvGrpSpPr/>
          <p:nvPr/>
        </p:nvGrpSpPr>
        <p:grpSpPr>
          <a:xfrm>
            <a:off x="2864296" y="1378283"/>
            <a:ext cx="6487433" cy="413433"/>
            <a:chOff x="2579675" y="4625531"/>
            <a:chExt cx="6487433" cy="413433"/>
          </a:xfrm>
        </p:grpSpPr>
        <p:sp>
          <p:nvSpPr>
            <p:cNvPr id="30" name="Rectangle 29">
              <a:extLst>
                <a:ext uri="{FF2B5EF4-FFF2-40B4-BE49-F238E27FC236}">
                  <a16:creationId xmlns:a16="http://schemas.microsoft.com/office/drawing/2014/main" id="{1E911FD8-9BF9-7147-8788-B390C166AE8E}"/>
                </a:ext>
              </a:extLst>
            </p:cNvPr>
            <p:cNvSpPr/>
            <p:nvPr/>
          </p:nvSpPr>
          <p:spPr>
            <a:xfrm>
              <a:off x="2579675" y="4625531"/>
              <a:ext cx="6487433" cy="373701"/>
            </a:xfrm>
            <a:prstGeom prst="rect">
              <a:avLst/>
            </a:prstGeom>
            <a:solidFill>
              <a:srgbClr val="FFD96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1</a:t>
              </a:r>
            </a:p>
          </p:txBody>
        </p:sp>
        <p:sp>
          <p:nvSpPr>
            <p:cNvPr id="64" name="Rectangle 63">
              <a:extLst>
                <a:ext uri="{FF2B5EF4-FFF2-40B4-BE49-F238E27FC236}">
                  <a16:creationId xmlns:a16="http://schemas.microsoft.com/office/drawing/2014/main" id="{84E6769B-B162-894F-9A7B-22D11A849826}"/>
                </a:ext>
              </a:extLst>
            </p:cNvPr>
            <p:cNvSpPr/>
            <p:nvPr/>
          </p:nvSpPr>
          <p:spPr>
            <a:xfrm>
              <a:off x="7540076" y="4669632"/>
              <a:ext cx="1345241" cy="369332"/>
            </a:xfrm>
            <a:prstGeom prst="rect">
              <a:avLst/>
            </a:prstGeom>
          </p:spPr>
          <p:txBody>
            <a:bodyPr wrap="none">
              <a:spAutoFit/>
            </a:bodyPr>
            <a:lstStyle/>
            <a:p>
              <a:pPr algn="ctr"/>
              <a:r>
                <a:rPr lang="en-US" b="1" i="1" dirty="0">
                  <a:solidFill>
                    <a:srgbClr val="C00000"/>
                  </a:solidFill>
                  <a:latin typeface="Cambria" panose="02040503050406030204" pitchFamily="18" charset="0"/>
                </a:rPr>
                <a:t>Victim Row</a:t>
              </a:r>
            </a:p>
          </p:txBody>
        </p:sp>
      </p:grpSp>
      <p:grpSp>
        <p:nvGrpSpPr>
          <p:cNvPr id="137" name="Group 136">
            <a:extLst>
              <a:ext uri="{FF2B5EF4-FFF2-40B4-BE49-F238E27FC236}">
                <a16:creationId xmlns:a16="http://schemas.microsoft.com/office/drawing/2014/main" id="{C2B18E10-026A-F143-AF4F-727E400D80EC}"/>
              </a:ext>
            </a:extLst>
          </p:cNvPr>
          <p:cNvGrpSpPr/>
          <p:nvPr/>
        </p:nvGrpSpPr>
        <p:grpSpPr>
          <a:xfrm>
            <a:off x="2799732" y="1688791"/>
            <a:ext cx="6543055" cy="591494"/>
            <a:chOff x="1274552" y="1698288"/>
            <a:chExt cx="6543055" cy="591494"/>
          </a:xfrm>
        </p:grpSpPr>
        <p:grpSp>
          <p:nvGrpSpPr>
            <p:cNvPr id="138" name="Group 137">
              <a:extLst>
                <a:ext uri="{FF2B5EF4-FFF2-40B4-BE49-F238E27FC236}">
                  <a16:creationId xmlns:a16="http://schemas.microsoft.com/office/drawing/2014/main" id="{565DE66F-A46D-494E-A866-B346B115A539}"/>
                </a:ext>
              </a:extLst>
            </p:cNvPr>
            <p:cNvGrpSpPr/>
            <p:nvPr/>
          </p:nvGrpSpPr>
          <p:grpSpPr>
            <a:xfrm>
              <a:off x="1330174" y="1770146"/>
              <a:ext cx="6487433" cy="393061"/>
              <a:chOff x="2576180" y="5010769"/>
              <a:chExt cx="6487433" cy="393061"/>
            </a:xfrm>
          </p:grpSpPr>
          <p:sp>
            <p:nvSpPr>
              <p:cNvPr id="140" name="Rectangle 139">
                <a:extLst>
                  <a:ext uri="{FF2B5EF4-FFF2-40B4-BE49-F238E27FC236}">
                    <a16:creationId xmlns:a16="http://schemas.microsoft.com/office/drawing/2014/main" id="{C979B3F2-96C6-2340-BBEE-2834801CC4EB}"/>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141" name="Rectangle 140">
                <a:extLst>
                  <a:ext uri="{FF2B5EF4-FFF2-40B4-BE49-F238E27FC236}">
                    <a16:creationId xmlns:a16="http://schemas.microsoft.com/office/drawing/2014/main" id="{97642F84-A486-8447-BF1D-26522BB6C29B}"/>
                  </a:ext>
                </a:extLst>
              </p:cNvPr>
              <p:cNvSpPr/>
              <p:nvPr/>
            </p:nvSpPr>
            <p:spPr>
              <a:xfrm>
                <a:off x="7156960" y="5034498"/>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sp>
          <p:nvSpPr>
            <p:cNvPr id="139" name="Content Placeholder 2">
              <a:extLst>
                <a:ext uri="{FF2B5EF4-FFF2-40B4-BE49-F238E27FC236}">
                  <a16:creationId xmlns:a16="http://schemas.microsoft.com/office/drawing/2014/main" id="{8E87126D-AF28-634F-9CC1-F2982D086398}"/>
                </a:ext>
              </a:extLst>
            </p:cNvPr>
            <p:cNvSpPr txBox="1">
              <a:spLocks/>
            </p:cNvSpPr>
            <p:nvPr/>
          </p:nvSpPr>
          <p:spPr>
            <a:xfrm>
              <a:off x="1274552" y="1698288"/>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b="1" i="1" dirty="0">
                  <a:solidFill>
                    <a:srgbClr val="FF0000"/>
                  </a:solidFill>
                </a:rPr>
                <a:t>closed</a:t>
              </a:r>
            </a:p>
          </p:txBody>
        </p:sp>
      </p:grpSp>
      <p:grpSp>
        <p:nvGrpSpPr>
          <p:cNvPr id="142" name="Group 141">
            <a:extLst>
              <a:ext uri="{FF2B5EF4-FFF2-40B4-BE49-F238E27FC236}">
                <a16:creationId xmlns:a16="http://schemas.microsoft.com/office/drawing/2014/main" id="{B409E843-35F3-AF44-9C84-94F1FCD8EB4A}"/>
              </a:ext>
            </a:extLst>
          </p:cNvPr>
          <p:cNvGrpSpPr/>
          <p:nvPr/>
        </p:nvGrpSpPr>
        <p:grpSpPr>
          <a:xfrm>
            <a:off x="2674549" y="908843"/>
            <a:ext cx="6671732" cy="591494"/>
            <a:chOff x="1149370" y="918340"/>
            <a:chExt cx="6671732" cy="591494"/>
          </a:xfrm>
        </p:grpSpPr>
        <p:grpSp>
          <p:nvGrpSpPr>
            <p:cNvPr id="143" name="Group 142">
              <a:extLst>
                <a:ext uri="{FF2B5EF4-FFF2-40B4-BE49-F238E27FC236}">
                  <a16:creationId xmlns:a16="http://schemas.microsoft.com/office/drawing/2014/main" id="{FCB765EC-122B-6545-BEA9-E2BC0F4AE9C6}"/>
                </a:ext>
              </a:extLst>
            </p:cNvPr>
            <p:cNvGrpSpPr/>
            <p:nvPr/>
          </p:nvGrpSpPr>
          <p:grpSpPr>
            <a:xfrm>
              <a:off x="1333669" y="995665"/>
              <a:ext cx="6487433" cy="390381"/>
              <a:chOff x="2579675" y="4236288"/>
              <a:chExt cx="6487433" cy="390381"/>
            </a:xfrm>
          </p:grpSpPr>
          <p:sp>
            <p:nvSpPr>
              <p:cNvPr id="145" name="Rectangle 144">
                <a:extLst>
                  <a:ext uri="{FF2B5EF4-FFF2-40B4-BE49-F238E27FC236}">
                    <a16:creationId xmlns:a16="http://schemas.microsoft.com/office/drawing/2014/main" id="{DC869B13-8690-5347-8E9E-BC543AECD3E9}"/>
                  </a:ext>
                </a:extLst>
              </p:cNvPr>
              <p:cNvSpPr/>
              <p:nvPr/>
            </p:nvSpPr>
            <p:spPr>
              <a:xfrm>
                <a:off x="2579675" y="4236288"/>
                <a:ext cx="6487433" cy="373701"/>
              </a:xfrm>
              <a:prstGeom prst="rect">
                <a:avLst/>
              </a:prstGeom>
              <a:solidFill>
                <a:schemeClr val="accent6">
                  <a:lumMod val="60000"/>
                  <a:lumOff val="4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0</a:t>
                </a:r>
              </a:p>
            </p:txBody>
          </p:sp>
          <p:sp>
            <p:nvSpPr>
              <p:cNvPr id="146" name="Rectangle 145">
                <a:extLst>
                  <a:ext uri="{FF2B5EF4-FFF2-40B4-BE49-F238E27FC236}">
                    <a16:creationId xmlns:a16="http://schemas.microsoft.com/office/drawing/2014/main" id="{F182E062-397A-3344-9039-E6261CA99420}"/>
                  </a:ext>
                </a:extLst>
              </p:cNvPr>
              <p:cNvSpPr/>
              <p:nvPr/>
            </p:nvSpPr>
            <p:spPr>
              <a:xfrm>
                <a:off x="7156960" y="4257337"/>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sp>
          <p:nvSpPr>
            <p:cNvPr id="144" name="Content Placeholder 2">
              <a:extLst>
                <a:ext uri="{FF2B5EF4-FFF2-40B4-BE49-F238E27FC236}">
                  <a16:creationId xmlns:a16="http://schemas.microsoft.com/office/drawing/2014/main" id="{84351D9C-3E6B-3C46-B7D8-1F90B964132E}"/>
                </a:ext>
              </a:extLst>
            </p:cNvPr>
            <p:cNvSpPr txBox="1">
              <a:spLocks/>
            </p:cNvSpPr>
            <p:nvPr/>
          </p:nvSpPr>
          <p:spPr>
            <a:xfrm>
              <a:off x="1149370" y="918340"/>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b="1" i="1" dirty="0">
                  <a:solidFill>
                    <a:schemeClr val="accent6">
                      <a:lumMod val="50000"/>
                    </a:schemeClr>
                  </a:solidFill>
                </a:rPr>
                <a:t>open</a:t>
              </a:r>
            </a:p>
          </p:txBody>
        </p:sp>
      </p:grpSp>
      <p:grpSp>
        <p:nvGrpSpPr>
          <p:cNvPr id="157" name="Group 156">
            <a:extLst>
              <a:ext uri="{FF2B5EF4-FFF2-40B4-BE49-F238E27FC236}">
                <a16:creationId xmlns:a16="http://schemas.microsoft.com/office/drawing/2014/main" id="{DE6A9BC0-6B96-064A-B445-B90E19BB2227}"/>
              </a:ext>
            </a:extLst>
          </p:cNvPr>
          <p:cNvGrpSpPr/>
          <p:nvPr/>
        </p:nvGrpSpPr>
        <p:grpSpPr>
          <a:xfrm>
            <a:off x="2799732" y="914574"/>
            <a:ext cx="6543055" cy="591494"/>
            <a:chOff x="1274552" y="1698288"/>
            <a:chExt cx="6543055" cy="591494"/>
          </a:xfrm>
        </p:grpSpPr>
        <p:grpSp>
          <p:nvGrpSpPr>
            <p:cNvPr id="158" name="Group 157">
              <a:extLst>
                <a:ext uri="{FF2B5EF4-FFF2-40B4-BE49-F238E27FC236}">
                  <a16:creationId xmlns:a16="http://schemas.microsoft.com/office/drawing/2014/main" id="{C54CA999-0948-D941-9D38-F8C7F0482903}"/>
                </a:ext>
              </a:extLst>
            </p:cNvPr>
            <p:cNvGrpSpPr/>
            <p:nvPr/>
          </p:nvGrpSpPr>
          <p:grpSpPr>
            <a:xfrm>
              <a:off x="1330174" y="1770146"/>
              <a:ext cx="6487433" cy="393061"/>
              <a:chOff x="2576180" y="5010769"/>
              <a:chExt cx="6487433" cy="393061"/>
            </a:xfrm>
          </p:grpSpPr>
          <p:sp>
            <p:nvSpPr>
              <p:cNvPr id="160" name="Rectangle 159">
                <a:extLst>
                  <a:ext uri="{FF2B5EF4-FFF2-40B4-BE49-F238E27FC236}">
                    <a16:creationId xmlns:a16="http://schemas.microsoft.com/office/drawing/2014/main" id="{957F4AA4-DC27-3B4D-BA31-E1F50D7BEBCF}"/>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0</a:t>
                </a:r>
              </a:p>
            </p:txBody>
          </p:sp>
          <p:sp>
            <p:nvSpPr>
              <p:cNvPr id="161" name="Rectangle 160">
                <a:extLst>
                  <a:ext uri="{FF2B5EF4-FFF2-40B4-BE49-F238E27FC236}">
                    <a16:creationId xmlns:a16="http://schemas.microsoft.com/office/drawing/2014/main" id="{772D8EB8-805C-0143-8490-E15387494C23}"/>
                  </a:ext>
                </a:extLst>
              </p:cNvPr>
              <p:cNvSpPr/>
              <p:nvPr/>
            </p:nvSpPr>
            <p:spPr>
              <a:xfrm>
                <a:off x="7156960" y="5034498"/>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sp>
          <p:nvSpPr>
            <p:cNvPr id="159" name="Content Placeholder 2">
              <a:extLst>
                <a:ext uri="{FF2B5EF4-FFF2-40B4-BE49-F238E27FC236}">
                  <a16:creationId xmlns:a16="http://schemas.microsoft.com/office/drawing/2014/main" id="{9CE8034A-0C91-064D-8BBF-956202115742}"/>
                </a:ext>
              </a:extLst>
            </p:cNvPr>
            <p:cNvSpPr txBox="1">
              <a:spLocks/>
            </p:cNvSpPr>
            <p:nvPr/>
          </p:nvSpPr>
          <p:spPr>
            <a:xfrm>
              <a:off x="1274552" y="1698288"/>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b="1" i="1" dirty="0">
                  <a:solidFill>
                    <a:srgbClr val="FF0000"/>
                  </a:solidFill>
                </a:rPr>
                <a:t>closed</a:t>
              </a:r>
            </a:p>
          </p:txBody>
        </p:sp>
      </p:grpSp>
      <p:grpSp>
        <p:nvGrpSpPr>
          <p:cNvPr id="162" name="Group 161">
            <a:extLst>
              <a:ext uri="{FF2B5EF4-FFF2-40B4-BE49-F238E27FC236}">
                <a16:creationId xmlns:a16="http://schemas.microsoft.com/office/drawing/2014/main" id="{947E54B3-6860-544F-8AE1-1CD6655F6969}"/>
              </a:ext>
            </a:extLst>
          </p:cNvPr>
          <p:cNvGrpSpPr/>
          <p:nvPr/>
        </p:nvGrpSpPr>
        <p:grpSpPr>
          <a:xfrm>
            <a:off x="2671053" y="1678661"/>
            <a:ext cx="6671732" cy="591494"/>
            <a:chOff x="1149370" y="918340"/>
            <a:chExt cx="6671732" cy="591494"/>
          </a:xfrm>
        </p:grpSpPr>
        <p:grpSp>
          <p:nvGrpSpPr>
            <p:cNvPr id="163" name="Group 162">
              <a:extLst>
                <a:ext uri="{FF2B5EF4-FFF2-40B4-BE49-F238E27FC236}">
                  <a16:creationId xmlns:a16="http://schemas.microsoft.com/office/drawing/2014/main" id="{B8F7C9C8-9274-2147-9490-194C10D5BF82}"/>
                </a:ext>
              </a:extLst>
            </p:cNvPr>
            <p:cNvGrpSpPr/>
            <p:nvPr/>
          </p:nvGrpSpPr>
          <p:grpSpPr>
            <a:xfrm>
              <a:off x="1333669" y="995665"/>
              <a:ext cx="6487433" cy="390381"/>
              <a:chOff x="2579675" y="4236288"/>
              <a:chExt cx="6487433" cy="390381"/>
            </a:xfrm>
          </p:grpSpPr>
          <p:sp>
            <p:nvSpPr>
              <p:cNvPr id="165" name="Rectangle 164">
                <a:extLst>
                  <a:ext uri="{FF2B5EF4-FFF2-40B4-BE49-F238E27FC236}">
                    <a16:creationId xmlns:a16="http://schemas.microsoft.com/office/drawing/2014/main" id="{8F6DEA72-E58E-1B48-8F3E-1AA703E3EAEA}"/>
                  </a:ext>
                </a:extLst>
              </p:cNvPr>
              <p:cNvSpPr/>
              <p:nvPr/>
            </p:nvSpPr>
            <p:spPr>
              <a:xfrm>
                <a:off x="2579675" y="4236288"/>
                <a:ext cx="6487433" cy="373701"/>
              </a:xfrm>
              <a:prstGeom prst="rect">
                <a:avLst/>
              </a:prstGeom>
              <a:solidFill>
                <a:schemeClr val="accent6">
                  <a:lumMod val="60000"/>
                  <a:lumOff val="4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166" name="Rectangle 165">
                <a:extLst>
                  <a:ext uri="{FF2B5EF4-FFF2-40B4-BE49-F238E27FC236}">
                    <a16:creationId xmlns:a16="http://schemas.microsoft.com/office/drawing/2014/main" id="{28FBDF18-FDCB-904C-92EB-1035804E5E65}"/>
                  </a:ext>
                </a:extLst>
              </p:cNvPr>
              <p:cNvSpPr/>
              <p:nvPr/>
            </p:nvSpPr>
            <p:spPr>
              <a:xfrm>
                <a:off x="7156960" y="4257337"/>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sp>
          <p:nvSpPr>
            <p:cNvPr id="164" name="Content Placeholder 2">
              <a:extLst>
                <a:ext uri="{FF2B5EF4-FFF2-40B4-BE49-F238E27FC236}">
                  <a16:creationId xmlns:a16="http://schemas.microsoft.com/office/drawing/2014/main" id="{D08167E0-E12A-B24F-9AED-99F1B8BF64B2}"/>
                </a:ext>
              </a:extLst>
            </p:cNvPr>
            <p:cNvSpPr txBox="1">
              <a:spLocks/>
            </p:cNvSpPr>
            <p:nvPr/>
          </p:nvSpPr>
          <p:spPr>
            <a:xfrm>
              <a:off x="1149370" y="918340"/>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b="1" i="1" dirty="0">
                  <a:solidFill>
                    <a:schemeClr val="accent6">
                      <a:lumMod val="50000"/>
                    </a:schemeClr>
                  </a:solidFill>
                </a:rPr>
                <a:t>open</a:t>
              </a:r>
            </a:p>
          </p:txBody>
        </p:sp>
      </p:grpSp>
      <p:grpSp>
        <p:nvGrpSpPr>
          <p:cNvPr id="167" name="Group 166">
            <a:extLst>
              <a:ext uri="{FF2B5EF4-FFF2-40B4-BE49-F238E27FC236}">
                <a16:creationId xmlns:a16="http://schemas.microsoft.com/office/drawing/2014/main" id="{F3C0E0D4-ABCB-7549-B388-88ED6BB8190A}"/>
              </a:ext>
            </a:extLst>
          </p:cNvPr>
          <p:cNvGrpSpPr/>
          <p:nvPr/>
        </p:nvGrpSpPr>
        <p:grpSpPr>
          <a:xfrm>
            <a:off x="2851044" y="1371920"/>
            <a:ext cx="6487433" cy="390381"/>
            <a:chOff x="2579675" y="4236288"/>
            <a:chExt cx="6487433" cy="390381"/>
          </a:xfrm>
        </p:grpSpPr>
        <p:sp>
          <p:nvSpPr>
            <p:cNvPr id="168" name="Rectangle 167">
              <a:extLst>
                <a:ext uri="{FF2B5EF4-FFF2-40B4-BE49-F238E27FC236}">
                  <a16:creationId xmlns:a16="http://schemas.microsoft.com/office/drawing/2014/main" id="{B883E02C-B483-8A4A-B0CE-59EBB3AA32B5}"/>
                </a:ext>
              </a:extLst>
            </p:cNvPr>
            <p:cNvSpPr/>
            <p:nvPr/>
          </p:nvSpPr>
          <p:spPr>
            <a:xfrm>
              <a:off x="2579675" y="4236288"/>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1</a:t>
              </a:r>
            </a:p>
          </p:txBody>
        </p:sp>
        <p:sp>
          <p:nvSpPr>
            <p:cNvPr id="169" name="Rectangle 168">
              <a:extLst>
                <a:ext uri="{FF2B5EF4-FFF2-40B4-BE49-F238E27FC236}">
                  <a16:creationId xmlns:a16="http://schemas.microsoft.com/office/drawing/2014/main" id="{E56A4E7B-B668-BE49-ACCA-DE7BA96C6218}"/>
                </a:ext>
              </a:extLst>
            </p:cNvPr>
            <p:cNvSpPr/>
            <p:nvPr/>
          </p:nvSpPr>
          <p:spPr>
            <a:xfrm>
              <a:off x="7156960" y="4257337"/>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grpSp>
        <p:nvGrpSpPr>
          <p:cNvPr id="170" name="Group 169">
            <a:extLst>
              <a:ext uri="{FF2B5EF4-FFF2-40B4-BE49-F238E27FC236}">
                <a16:creationId xmlns:a16="http://schemas.microsoft.com/office/drawing/2014/main" id="{68C0ED66-45F6-804A-9F48-5127A5F543E6}"/>
              </a:ext>
            </a:extLst>
          </p:cNvPr>
          <p:cNvGrpSpPr/>
          <p:nvPr/>
        </p:nvGrpSpPr>
        <p:grpSpPr>
          <a:xfrm>
            <a:off x="2847549" y="2146401"/>
            <a:ext cx="6487433" cy="393061"/>
            <a:chOff x="2576180" y="5010769"/>
            <a:chExt cx="6487433" cy="393061"/>
          </a:xfrm>
        </p:grpSpPr>
        <p:sp>
          <p:nvSpPr>
            <p:cNvPr id="171" name="Rectangle 170">
              <a:extLst>
                <a:ext uri="{FF2B5EF4-FFF2-40B4-BE49-F238E27FC236}">
                  <a16:creationId xmlns:a16="http://schemas.microsoft.com/office/drawing/2014/main" id="{BBE357B6-0731-FF43-82C9-7892605B30B8}"/>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3</a:t>
              </a:r>
            </a:p>
          </p:txBody>
        </p:sp>
        <p:sp>
          <p:nvSpPr>
            <p:cNvPr id="172" name="Rectangle 171">
              <a:extLst>
                <a:ext uri="{FF2B5EF4-FFF2-40B4-BE49-F238E27FC236}">
                  <a16:creationId xmlns:a16="http://schemas.microsoft.com/office/drawing/2014/main" id="{7908386C-000D-DD41-876F-D85FB70B00C6}"/>
                </a:ext>
              </a:extLst>
            </p:cNvPr>
            <p:cNvSpPr/>
            <p:nvPr/>
          </p:nvSpPr>
          <p:spPr>
            <a:xfrm>
              <a:off x="7156960" y="5034498"/>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grpSp>
        <p:nvGrpSpPr>
          <p:cNvPr id="173" name="Group 172">
            <a:extLst>
              <a:ext uri="{FF2B5EF4-FFF2-40B4-BE49-F238E27FC236}">
                <a16:creationId xmlns:a16="http://schemas.microsoft.com/office/drawing/2014/main" id="{1B497FD0-E8A9-BD4E-B15C-027BEA987798}"/>
              </a:ext>
            </a:extLst>
          </p:cNvPr>
          <p:cNvGrpSpPr/>
          <p:nvPr/>
        </p:nvGrpSpPr>
        <p:grpSpPr>
          <a:xfrm>
            <a:off x="2851044" y="1761163"/>
            <a:ext cx="6487433" cy="413433"/>
            <a:chOff x="2579675" y="4625531"/>
            <a:chExt cx="6487433" cy="413433"/>
          </a:xfrm>
        </p:grpSpPr>
        <p:sp>
          <p:nvSpPr>
            <p:cNvPr id="174" name="Rectangle 173">
              <a:extLst>
                <a:ext uri="{FF2B5EF4-FFF2-40B4-BE49-F238E27FC236}">
                  <a16:creationId xmlns:a16="http://schemas.microsoft.com/office/drawing/2014/main" id="{18237B0F-C3BC-6C4A-AA75-89A69EA16539}"/>
                </a:ext>
              </a:extLst>
            </p:cNvPr>
            <p:cNvSpPr/>
            <p:nvPr/>
          </p:nvSpPr>
          <p:spPr>
            <a:xfrm>
              <a:off x="2579675" y="4625531"/>
              <a:ext cx="6487433" cy="373701"/>
            </a:xfrm>
            <a:prstGeom prst="rect">
              <a:avLst/>
            </a:prstGeom>
            <a:solidFill>
              <a:srgbClr val="FFD96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175" name="Rectangle 174">
              <a:extLst>
                <a:ext uri="{FF2B5EF4-FFF2-40B4-BE49-F238E27FC236}">
                  <a16:creationId xmlns:a16="http://schemas.microsoft.com/office/drawing/2014/main" id="{AE4301BB-B0CD-6B48-B5D0-8A556F7A8242}"/>
                </a:ext>
              </a:extLst>
            </p:cNvPr>
            <p:cNvSpPr/>
            <p:nvPr/>
          </p:nvSpPr>
          <p:spPr>
            <a:xfrm>
              <a:off x="7540076" y="4669632"/>
              <a:ext cx="1345241" cy="369332"/>
            </a:xfrm>
            <a:prstGeom prst="rect">
              <a:avLst/>
            </a:prstGeom>
          </p:spPr>
          <p:txBody>
            <a:bodyPr wrap="none">
              <a:spAutoFit/>
            </a:bodyPr>
            <a:lstStyle/>
            <a:p>
              <a:pPr algn="ctr"/>
              <a:r>
                <a:rPr lang="en-US" b="1" i="1" dirty="0">
                  <a:solidFill>
                    <a:srgbClr val="C00000"/>
                  </a:solidFill>
                  <a:latin typeface="Cambria" panose="02040503050406030204" pitchFamily="18" charset="0"/>
                </a:rPr>
                <a:t>Victim Row</a:t>
              </a:r>
            </a:p>
          </p:txBody>
        </p:sp>
      </p:grpSp>
      <p:grpSp>
        <p:nvGrpSpPr>
          <p:cNvPr id="176" name="Group 175">
            <a:extLst>
              <a:ext uri="{FF2B5EF4-FFF2-40B4-BE49-F238E27FC236}">
                <a16:creationId xmlns:a16="http://schemas.microsoft.com/office/drawing/2014/main" id="{F4521EB7-C32C-584A-ABF8-B03A24D1D2D0}"/>
              </a:ext>
            </a:extLst>
          </p:cNvPr>
          <p:cNvGrpSpPr/>
          <p:nvPr/>
        </p:nvGrpSpPr>
        <p:grpSpPr>
          <a:xfrm>
            <a:off x="2860151" y="1760873"/>
            <a:ext cx="6487433" cy="390381"/>
            <a:chOff x="2579675" y="4236288"/>
            <a:chExt cx="6487433" cy="390381"/>
          </a:xfrm>
        </p:grpSpPr>
        <p:sp>
          <p:nvSpPr>
            <p:cNvPr id="177" name="Rectangle 176">
              <a:extLst>
                <a:ext uri="{FF2B5EF4-FFF2-40B4-BE49-F238E27FC236}">
                  <a16:creationId xmlns:a16="http://schemas.microsoft.com/office/drawing/2014/main" id="{D0858276-4A50-7A4F-B2AF-77E9D53A6616}"/>
                </a:ext>
              </a:extLst>
            </p:cNvPr>
            <p:cNvSpPr/>
            <p:nvPr/>
          </p:nvSpPr>
          <p:spPr>
            <a:xfrm>
              <a:off x="2579675" y="4236288"/>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178" name="Rectangle 177">
              <a:extLst>
                <a:ext uri="{FF2B5EF4-FFF2-40B4-BE49-F238E27FC236}">
                  <a16:creationId xmlns:a16="http://schemas.microsoft.com/office/drawing/2014/main" id="{E8FDF240-F6DB-164C-862B-E0616A5386DC}"/>
                </a:ext>
              </a:extLst>
            </p:cNvPr>
            <p:cNvSpPr/>
            <p:nvPr/>
          </p:nvSpPr>
          <p:spPr>
            <a:xfrm>
              <a:off x="7156960" y="4257337"/>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grpSp>
        <p:nvGrpSpPr>
          <p:cNvPr id="179" name="Group 178">
            <a:extLst>
              <a:ext uri="{FF2B5EF4-FFF2-40B4-BE49-F238E27FC236}">
                <a16:creationId xmlns:a16="http://schemas.microsoft.com/office/drawing/2014/main" id="{91D4F9A7-D9D4-CC4D-87BE-01F1C0AA5E9B}"/>
              </a:ext>
            </a:extLst>
          </p:cNvPr>
          <p:cNvGrpSpPr/>
          <p:nvPr/>
        </p:nvGrpSpPr>
        <p:grpSpPr>
          <a:xfrm>
            <a:off x="2856656" y="2535354"/>
            <a:ext cx="6487433" cy="393061"/>
            <a:chOff x="2576180" y="5010769"/>
            <a:chExt cx="6487433" cy="393061"/>
          </a:xfrm>
        </p:grpSpPr>
        <p:sp>
          <p:nvSpPr>
            <p:cNvPr id="180" name="Rectangle 179">
              <a:extLst>
                <a:ext uri="{FF2B5EF4-FFF2-40B4-BE49-F238E27FC236}">
                  <a16:creationId xmlns:a16="http://schemas.microsoft.com/office/drawing/2014/main" id="{68328838-FB16-6F49-9C3B-8D53E66A609A}"/>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4</a:t>
              </a:r>
            </a:p>
          </p:txBody>
        </p:sp>
        <p:sp>
          <p:nvSpPr>
            <p:cNvPr id="181" name="Rectangle 180">
              <a:extLst>
                <a:ext uri="{FF2B5EF4-FFF2-40B4-BE49-F238E27FC236}">
                  <a16:creationId xmlns:a16="http://schemas.microsoft.com/office/drawing/2014/main" id="{3BAACABF-1B37-A547-A3C6-0FA561E6D68B}"/>
                </a:ext>
              </a:extLst>
            </p:cNvPr>
            <p:cNvSpPr/>
            <p:nvPr/>
          </p:nvSpPr>
          <p:spPr>
            <a:xfrm>
              <a:off x="7156960" y="5034498"/>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grpSp>
        <p:nvGrpSpPr>
          <p:cNvPr id="182" name="Group 181">
            <a:extLst>
              <a:ext uri="{FF2B5EF4-FFF2-40B4-BE49-F238E27FC236}">
                <a16:creationId xmlns:a16="http://schemas.microsoft.com/office/drawing/2014/main" id="{94409BF6-2AAA-5043-B057-CBAED708225E}"/>
              </a:ext>
            </a:extLst>
          </p:cNvPr>
          <p:cNvGrpSpPr/>
          <p:nvPr/>
        </p:nvGrpSpPr>
        <p:grpSpPr>
          <a:xfrm>
            <a:off x="2860151" y="2150116"/>
            <a:ext cx="6487433" cy="413433"/>
            <a:chOff x="2579675" y="4625531"/>
            <a:chExt cx="6487433" cy="413433"/>
          </a:xfrm>
        </p:grpSpPr>
        <p:sp>
          <p:nvSpPr>
            <p:cNvPr id="183" name="Rectangle 182">
              <a:extLst>
                <a:ext uri="{FF2B5EF4-FFF2-40B4-BE49-F238E27FC236}">
                  <a16:creationId xmlns:a16="http://schemas.microsoft.com/office/drawing/2014/main" id="{170622B1-FBFB-FF4A-8AD2-683878AF7910}"/>
                </a:ext>
              </a:extLst>
            </p:cNvPr>
            <p:cNvSpPr/>
            <p:nvPr/>
          </p:nvSpPr>
          <p:spPr>
            <a:xfrm>
              <a:off x="2579675" y="4625531"/>
              <a:ext cx="6487433" cy="373701"/>
            </a:xfrm>
            <a:prstGeom prst="rect">
              <a:avLst/>
            </a:prstGeom>
            <a:solidFill>
              <a:srgbClr val="FFD96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3</a:t>
              </a:r>
            </a:p>
          </p:txBody>
        </p:sp>
        <p:sp>
          <p:nvSpPr>
            <p:cNvPr id="184" name="Rectangle 183">
              <a:extLst>
                <a:ext uri="{FF2B5EF4-FFF2-40B4-BE49-F238E27FC236}">
                  <a16:creationId xmlns:a16="http://schemas.microsoft.com/office/drawing/2014/main" id="{D0F6CEDA-05A8-FE4D-B3DB-C24BF6C71CC2}"/>
                </a:ext>
              </a:extLst>
            </p:cNvPr>
            <p:cNvSpPr/>
            <p:nvPr/>
          </p:nvSpPr>
          <p:spPr>
            <a:xfrm>
              <a:off x="7540076" y="4669632"/>
              <a:ext cx="1345241" cy="369332"/>
            </a:xfrm>
            <a:prstGeom prst="rect">
              <a:avLst/>
            </a:prstGeom>
          </p:spPr>
          <p:txBody>
            <a:bodyPr wrap="none">
              <a:spAutoFit/>
            </a:bodyPr>
            <a:lstStyle/>
            <a:p>
              <a:pPr algn="ctr"/>
              <a:r>
                <a:rPr lang="en-US" b="1" i="1" dirty="0">
                  <a:solidFill>
                    <a:srgbClr val="C00000"/>
                  </a:solidFill>
                  <a:latin typeface="Cambria" panose="02040503050406030204" pitchFamily="18" charset="0"/>
                </a:rPr>
                <a:t>Victim Row</a:t>
              </a:r>
            </a:p>
          </p:txBody>
        </p:sp>
      </p:grpSp>
      <p:grpSp>
        <p:nvGrpSpPr>
          <p:cNvPr id="74" name="Group 73">
            <a:extLst>
              <a:ext uri="{FF2B5EF4-FFF2-40B4-BE49-F238E27FC236}">
                <a16:creationId xmlns:a16="http://schemas.microsoft.com/office/drawing/2014/main" id="{FD1E7D32-95F2-074E-8D39-B21CD7D28673}"/>
              </a:ext>
            </a:extLst>
          </p:cNvPr>
          <p:cNvGrpSpPr/>
          <p:nvPr/>
        </p:nvGrpSpPr>
        <p:grpSpPr>
          <a:xfrm>
            <a:off x="2863608" y="2154265"/>
            <a:ext cx="6487433" cy="390381"/>
            <a:chOff x="2579675" y="4236288"/>
            <a:chExt cx="6487433" cy="390381"/>
          </a:xfrm>
        </p:grpSpPr>
        <p:sp>
          <p:nvSpPr>
            <p:cNvPr id="75" name="Rectangle 74">
              <a:extLst>
                <a:ext uri="{FF2B5EF4-FFF2-40B4-BE49-F238E27FC236}">
                  <a16:creationId xmlns:a16="http://schemas.microsoft.com/office/drawing/2014/main" id="{AEF8CD28-0526-D94F-AD3D-25D84459C368}"/>
                </a:ext>
              </a:extLst>
            </p:cNvPr>
            <p:cNvSpPr/>
            <p:nvPr/>
          </p:nvSpPr>
          <p:spPr>
            <a:xfrm>
              <a:off x="2579675" y="4236288"/>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3</a:t>
              </a:r>
            </a:p>
          </p:txBody>
        </p:sp>
        <p:sp>
          <p:nvSpPr>
            <p:cNvPr id="76" name="Rectangle 75">
              <a:extLst>
                <a:ext uri="{FF2B5EF4-FFF2-40B4-BE49-F238E27FC236}">
                  <a16:creationId xmlns:a16="http://schemas.microsoft.com/office/drawing/2014/main" id="{D3719F36-C793-EA42-B1D1-156C4E838A1B}"/>
                </a:ext>
              </a:extLst>
            </p:cNvPr>
            <p:cNvSpPr/>
            <p:nvPr/>
          </p:nvSpPr>
          <p:spPr>
            <a:xfrm>
              <a:off x="7156960" y="4257337"/>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grpSp>
        <p:nvGrpSpPr>
          <p:cNvPr id="77" name="Group 76">
            <a:extLst>
              <a:ext uri="{FF2B5EF4-FFF2-40B4-BE49-F238E27FC236}">
                <a16:creationId xmlns:a16="http://schemas.microsoft.com/office/drawing/2014/main" id="{FB8AA9CE-B6C2-4342-A5C0-6B99D0FABB42}"/>
              </a:ext>
            </a:extLst>
          </p:cNvPr>
          <p:cNvGrpSpPr/>
          <p:nvPr/>
        </p:nvGrpSpPr>
        <p:grpSpPr>
          <a:xfrm>
            <a:off x="2860113" y="2928746"/>
            <a:ext cx="6487433" cy="393061"/>
            <a:chOff x="2576180" y="5010769"/>
            <a:chExt cx="6487433" cy="393061"/>
          </a:xfrm>
        </p:grpSpPr>
        <p:sp>
          <p:nvSpPr>
            <p:cNvPr id="78" name="Rectangle 77">
              <a:extLst>
                <a:ext uri="{FF2B5EF4-FFF2-40B4-BE49-F238E27FC236}">
                  <a16:creationId xmlns:a16="http://schemas.microsoft.com/office/drawing/2014/main" id="{D7A423ED-AAA7-6544-B959-2317B7B098FF}"/>
                </a:ext>
              </a:extLst>
            </p:cNvPr>
            <p:cNvSpPr/>
            <p:nvPr/>
          </p:nvSpPr>
          <p:spPr>
            <a:xfrm>
              <a:off x="2576180" y="5010769"/>
              <a:ext cx="6487433" cy="373701"/>
            </a:xfrm>
            <a:prstGeom prst="rect">
              <a:avLst/>
            </a:prstGeom>
            <a:solidFill>
              <a:srgbClr val="F5B183"/>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5</a:t>
              </a:r>
            </a:p>
          </p:txBody>
        </p:sp>
        <p:sp>
          <p:nvSpPr>
            <p:cNvPr id="79" name="Rectangle 78">
              <a:extLst>
                <a:ext uri="{FF2B5EF4-FFF2-40B4-BE49-F238E27FC236}">
                  <a16:creationId xmlns:a16="http://schemas.microsoft.com/office/drawing/2014/main" id="{A5FD4872-79C7-6A4B-A4E2-50FF5EC6FA21}"/>
                </a:ext>
              </a:extLst>
            </p:cNvPr>
            <p:cNvSpPr/>
            <p:nvPr/>
          </p:nvSpPr>
          <p:spPr>
            <a:xfrm>
              <a:off x="7156960" y="5034498"/>
              <a:ext cx="1728357" cy="369332"/>
            </a:xfrm>
            <a:prstGeom prst="rect">
              <a:avLst/>
            </a:prstGeom>
          </p:spPr>
          <p:txBody>
            <a:bodyPr wrap="none">
              <a:spAutoFit/>
            </a:bodyPr>
            <a:lstStyle/>
            <a:p>
              <a:pPr algn="ctr"/>
              <a:r>
                <a:rPr lang="en-US" b="1" i="1" dirty="0">
                  <a:solidFill>
                    <a:srgbClr val="C00000"/>
                  </a:solidFill>
                  <a:latin typeface="Cambria" panose="02040503050406030204" pitchFamily="18" charset="0"/>
                </a:rPr>
                <a:t>Aggressor Row</a:t>
              </a:r>
            </a:p>
          </p:txBody>
        </p:sp>
      </p:grpSp>
      <p:grpSp>
        <p:nvGrpSpPr>
          <p:cNvPr id="80" name="Group 79">
            <a:extLst>
              <a:ext uri="{FF2B5EF4-FFF2-40B4-BE49-F238E27FC236}">
                <a16:creationId xmlns:a16="http://schemas.microsoft.com/office/drawing/2014/main" id="{B7F263C8-BE18-8E44-8A0E-E72408075800}"/>
              </a:ext>
            </a:extLst>
          </p:cNvPr>
          <p:cNvGrpSpPr/>
          <p:nvPr/>
        </p:nvGrpSpPr>
        <p:grpSpPr>
          <a:xfrm>
            <a:off x="2863608" y="2543508"/>
            <a:ext cx="6487433" cy="413433"/>
            <a:chOff x="2579675" y="4625531"/>
            <a:chExt cx="6487433" cy="413433"/>
          </a:xfrm>
        </p:grpSpPr>
        <p:sp>
          <p:nvSpPr>
            <p:cNvPr id="81" name="Rectangle 80">
              <a:extLst>
                <a:ext uri="{FF2B5EF4-FFF2-40B4-BE49-F238E27FC236}">
                  <a16:creationId xmlns:a16="http://schemas.microsoft.com/office/drawing/2014/main" id="{AE191D3C-79E4-2840-AAB9-47851B6F8412}"/>
                </a:ext>
              </a:extLst>
            </p:cNvPr>
            <p:cNvSpPr/>
            <p:nvPr/>
          </p:nvSpPr>
          <p:spPr>
            <a:xfrm>
              <a:off x="2579675" y="4625531"/>
              <a:ext cx="6487433" cy="373701"/>
            </a:xfrm>
            <a:prstGeom prst="rect">
              <a:avLst/>
            </a:prstGeom>
            <a:solidFill>
              <a:srgbClr val="FFD966"/>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4</a:t>
              </a:r>
            </a:p>
          </p:txBody>
        </p:sp>
        <p:sp>
          <p:nvSpPr>
            <p:cNvPr id="82" name="Rectangle 81">
              <a:extLst>
                <a:ext uri="{FF2B5EF4-FFF2-40B4-BE49-F238E27FC236}">
                  <a16:creationId xmlns:a16="http://schemas.microsoft.com/office/drawing/2014/main" id="{B1D1668A-349D-8A4C-AA18-5A04B9E55969}"/>
                </a:ext>
              </a:extLst>
            </p:cNvPr>
            <p:cNvSpPr/>
            <p:nvPr/>
          </p:nvSpPr>
          <p:spPr>
            <a:xfrm>
              <a:off x="7540076" y="4669632"/>
              <a:ext cx="1345241" cy="369332"/>
            </a:xfrm>
            <a:prstGeom prst="rect">
              <a:avLst/>
            </a:prstGeom>
          </p:spPr>
          <p:txBody>
            <a:bodyPr wrap="none">
              <a:spAutoFit/>
            </a:bodyPr>
            <a:lstStyle/>
            <a:p>
              <a:pPr algn="ctr"/>
              <a:r>
                <a:rPr lang="en-US" b="1" i="1" dirty="0">
                  <a:solidFill>
                    <a:srgbClr val="C00000"/>
                  </a:solidFill>
                  <a:latin typeface="Cambria" panose="02040503050406030204" pitchFamily="18" charset="0"/>
                </a:rPr>
                <a:t>Victim Row</a:t>
              </a:r>
            </a:p>
          </p:txBody>
        </p:sp>
      </p:grpSp>
      <p:grpSp>
        <p:nvGrpSpPr>
          <p:cNvPr id="16" name="Group 15">
            <a:extLst>
              <a:ext uri="{FF2B5EF4-FFF2-40B4-BE49-F238E27FC236}">
                <a16:creationId xmlns:a16="http://schemas.microsoft.com/office/drawing/2014/main" id="{9A559664-20C6-CA40-8F44-A396DCB5732C}"/>
              </a:ext>
            </a:extLst>
          </p:cNvPr>
          <p:cNvGrpSpPr/>
          <p:nvPr/>
        </p:nvGrpSpPr>
        <p:grpSpPr>
          <a:xfrm>
            <a:off x="2858078" y="1755148"/>
            <a:ext cx="6487433" cy="402298"/>
            <a:chOff x="1334077" y="1755148"/>
            <a:chExt cx="6487433" cy="402298"/>
          </a:xfrm>
        </p:grpSpPr>
        <p:sp>
          <p:nvSpPr>
            <p:cNvPr id="188" name="Rectangle 187">
              <a:extLst>
                <a:ext uri="{FF2B5EF4-FFF2-40B4-BE49-F238E27FC236}">
                  <a16:creationId xmlns:a16="http://schemas.microsoft.com/office/drawing/2014/main" id="{2A8058DA-80AB-9541-9E85-5D677F030F93}"/>
                </a:ext>
              </a:extLst>
            </p:cNvPr>
            <p:cNvSpPr/>
            <p:nvPr/>
          </p:nvSpPr>
          <p:spPr>
            <a:xfrm>
              <a:off x="1334077" y="1755148"/>
              <a:ext cx="6487433" cy="373701"/>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189" name="Rectangle 188">
              <a:extLst>
                <a:ext uri="{FF2B5EF4-FFF2-40B4-BE49-F238E27FC236}">
                  <a16:creationId xmlns:a16="http://schemas.microsoft.com/office/drawing/2014/main" id="{00172123-1789-E549-A81C-5CCB76F5EBEE}"/>
                </a:ext>
              </a:extLst>
            </p:cNvPr>
            <p:cNvSpPr/>
            <p:nvPr/>
          </p:nvSpPr>
          <p:spPr>
            <a:xfrm>
              <a:off x="6656291" y="1788114"/>
              <a:ext cx="626710" cy="369332"/>
            </a:xfrm>
            <a:prstGeom prst="rect">
              <a:avLst/>
            </a:prstGeom>
          </p:spPr>
          <p:txBody>
            <a:bodyPr wrap="none">
              <a:spAutoFit/>
            </a:bodyPr>
            <a:lstStyle/>
            <a:p>
              <a:pPr algn="ctr"/>
              <a:r>
                <a:rPr lang="en-US" b="1" i="1" dirty="0">
                  <a:solidFill>
                    <a:schemeClr val="accent2"/>
                  </a:solidFill>
                  <a:latin typeface="Cambria" panose="02040503050406030204" pitchFamily="18" charset="0"/>
                </a:rPr>
                <a:t>Row</a:t>
              </a:r>
            </a:p>
          </p:txBody>
        </p:sp>
      </p:grpSp>
      <p:sp>
        <p:nvSpPr>
          <p:cNvPr id="190" name="Rectangle 189">
            <a:extLst>
              <a:ext uri="{FF2B5EF4-FFF2-40B4-BE49-F238E27FC236}">
                <a16:creationId xmlns:a16="http://schemas.microsoft.com/office/drawing/2014/main" id="{5263BCC6-57D8-B144-AC74-44BE1039C733}"/>
              </a:ext>
            </a:extLst>
          </p:cNvPr>
          <p:cNvSpPr/>
          <p:nvPr/>
        </p:nvSpPr>
        <p:spPr>
          <a:xfrm>
            <a:off x="1971294" y="4041913"/>
            <a:ext cx="4734306" cy="222973"/>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1" name="Rectangle 190">
            <a:extLst>
              <a:ext uri="{FF2B5EF4-FFF2-40B4-BE49-F238E27FC236}">
                <a16:creationId xmlns:a16="http://schemas.microsoft.com/office/drawing/2014/main" id="{FCE80871-50A8-7A45-9EAA-0207BFAAD124}"/>
              </a:ext>
            </a:extLst>
          </p:cNvPr>
          <p:cNvSpPr/>
          <p:nvPr/>
        </p:nvSpPr>
        <p:spPr>
          <a:xfrm>
            <a:off x="1971294" y="4267199"/>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2" name="Rectangle 191">
            <a:extLst>
              <a:ext uri="{FF2B5EF4-FFF2-40B4-BE49-F238E27FC236}">
                <a16:creationId xmlns:a16="http://schemas.microsoft.com/office/drawing/2014/main" id="{B2125673-DF7A-4646-A8C6-CFDD34F3AD75}"/>
              </a:ext>
            </a:extLst>
          </p:cNvPr>
          <p:cNvSpPr/>
          <p:nvPr/>
        </p:nvSpPr>
        <p:spPr>
          <a:xfrm>
            <a:off x="1971294" y="4472917"/>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3" name="Rectangle 192">
            <a:extLst>
              <a:ext uri="{FF2B5EF4-FFF2-40B4-BE49-F238E27FC236}">
                <a16:creationId xmlns:a16="http://schemas.microsoft.com/office/drawing/2014/main" id="{4CB188D7-A9E0-FA47-A521-A084797A4631}"/>
              </a:ext>
            </a:extLst>
          </p:cNvPr>
          <p:cNvSpPr/>
          <p:nvPr/>
        </p:nvSpPr>
        <p:spPr>
          <a:xfrm>
            <a:off x="1971294" y="5352522"/>
            <a:ext cx="4734306" cy="237025"/>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4" name="Rectangle 193">
            <a:extLst>
              <a:ext uri="{FF2B5EF4-FFF2-40B4-BE49-F238E27FC236}">
                <a16:creationId xmlns:a16="http://schemas.microsoft.com/office/drawing/2014/main" id="{2EFC369D-945E-AC45-9179-CFDD82B56DB6}"/>
              </a:ext>
            </a:extLst>
          </p:cNvPr>
          <p:cNvSpPr/>
          <p:nvPr/>
        </p:nvSpPr>
        <p:spPr>
          <a:xfrm>
            <a:off x="1971294" y="5589547"/>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5" name="Rectangle 194">
            <a:extLst>
              <a:ext uri="{FF2B5EF4-FFF2-40B4-BE49-F238E27FC236}">
                <a16:creationId xmlns:a16="http://schemas.microsoft.com/office/drawing/2014/main" id="{C265B4EF-3B3C-D04F-AFDE-17955DAC32E5}"/>
              </a:ext>
            </a:extLst>
          </p:cNvPr>
          <p:cNvSpPr/>
          <p:nvPr/>
        </p:nvSpPr>
        <p:spPr>
          <a:xfrm>
            <a:off x="1971294" y="5121378"/>
            <a:ext cx="4734306" cy="228830"/>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6" name="Rectangle 195">
            <a:extLst>
              <a:ext uri="{FF2B5EF4-FFF2-40B4-BE49-F238E27FC236}">
                <a16:creationId xmlns:a16="http://schemas.microsoft.com/office/drawing/2014/main" id="{3BAF6EB9-9919-7D46-80B2-3E4C5A11B0A3}"/>
              </a:ext>
            </a:extLst>
          </p:cNvPr>
          <p:cNvSpPr/>
          <p:nvPr/>
        </p:nvSpPr>
        <p:spPr>
          <a:xfrm>
            <a:off x="1971294" y="4884354"/>
            <a:ext cx="4734306" cy="237025"/>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7" name="Rectangle 196">
            <a:extLst>
              <a:ext uri="{FF2B5EF4-FFF2-40B4-BE49-F238E27FC236}">
                <a16:creationId xmlns:a16="http://schemas.microsoft.com/office/drawing/2014/main" id="{284DE54D-B0E6-EA40-97E1-A02A081A8163}"/>
              </a:ext>
            </a:extLst>
          </p:cNvPr>
          <p:cNvSpPr/>
          <p:nvPr/>
        </p:nvSpPr>
        <p:spPr>
          <a:xfrm>
            <a:off x="1971294" y="4678634"/>
            <a:ext cx="4734306" cy="20571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0" name="Rectangle 199">
            <a:extLst>
              <a:ext uri="{FF2B5EF4-FFF2-40B4-BE49-F238E27FC236}">
                <a16:creationId xmlns:a16="http://schemas.microsoft.com/office/drawing/2014/main" id="{321CDE0D-5060-0C42-AFAB-931C3A9323E8}"/>
              </a:ext>
            </a:extLst>
          </p:cNvPr>
          <p:cNvSpPr/>
          <p:nvPr/>
        </p:nvSpPr>
        <p:spPr>
          <a:xfrm>
            <a:off x="1971294" y="6224697"/>
            <a:ext cx="4734306" cy="253728"/>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5" name="TextBox 214">
            <a:extLst>
              <a:ext uri="{FF2B5EF4-FFF2-40B4-BE49-F238E27FC236}">
                <a16:creationId xmlns:a16="http://schemas.microsoft.com/office/drawing/2014/main" id="{B6B4F424-6BA0-D741-9360-60A8C418FB78}"/>
              </a:ext>
            </a:extLst>
          </p:cNvPr>
          <p:cNvSpPr txBox="1"/>
          <p:nvPr/>
        </p:nvSpPr>
        <p:spPr>
          <a:xfrm>
            <a:off x="7230672" y="5078547"/>
            <a:ext cx="3152659" cy="584775"/>
          </a:xfrm>
          <a:prstGeom prst="rect">
            <a:avLst/>
          </a:prstGeom>
          <a:noFill/>
        </p:spPr>
        <p:txBody>
          <a:bodyPr wrap="square" rtlCol="0">
            <a:spAutoFit/>
          </a:bodyPr>
          <a:lstStyle/>
          <a:p>
            <a:r>
              <a:rPr lang="en-US" sz="1600" dirty="0">
                <a:latin typeface="Cambria" panose="02040503050406030204" pitchFamily="18" charset="0"/>
              </a:rPr>
              <a:t>Core test loop where we alternate accesses to adjacent rows</a:t>
            </a:r>
            <a:endParaRPr lang="en-US" sz="1600" b="1" dirty="0">
              <a:latin typeface="Cambria" panose="02040503050406030204" pitchFamily="18" charset="0"/>
            </a:endParaRPr>
          </a:p>
        </p:txBody>
      </p:sp>
      <p:cxnSp>
        <p:nvCxnSpPr>
          <p:cNvPr id="216" name="Straight Connector 215">
            <a:extLst>
              <a:ext uri="{FF2B5EF4-FFF2-40B4-BE49-F238E27FC236}">
                <a16:creationId xmlns:a16="http://schemas.microsoft.com/office/drawing/2014/main" id="{849DACB4-651F-1E45-AB06-620F54FAF2B9}"/>
              </a:ext>
            </a:extLst>
          </p:cNvPr>
          <p:cNvCxnSpPr>
            <a:cxnSpLocks/>
          </p:cNvCxnSpPr>
          <p:nvPr/>
        </p:nvCxnSpPr>
        <p:spPr>
          <a:xfrm>
            <a:off x="7251837" y="5123903"/>
            <a:ext cx="0" cy="494061"/>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7" name="Straight Connector 216">
            <a:extLst>
              <a:ext uri="{FF2B5EF4-FFF2-40B4-BE49-F238E27FC236}">
                <a16:creationId xmlns:a16="http://schemas.microsoft.com/office/drawing/2014/main" id="{67799D7C-DE1E-EB4E-9094-1805A42D13C4}"/>
              </a:ext>
            </a:extLst>
          </p:cNvPr>
          <p:cNvCxnSpPr>
            <a:cxnSpLocks/>
          </p:cNvCxnSpPr>
          <p:nvPr/>
        </p:nvCxnSpPr>
        <p:spPr>
          <a:xfrm flipH="1" flipV="1">
            <a:off x="6705601" y="5247796"/>
            <a:ext cx="550916" cy="793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nvGrpSpPr>
          <p:cNvPr id="45" name="Group 44">
            <a:extLst>
              <a:ext uri="{FF2B5EF4-FFF2-40B4-BE49-F238E27FC236}">
                <a16:creationId xmlns:a16="http://schemas.microsoft.com/office/drawing/2014/main" id="{9D55FBA9-2DAE-7B46-BFFC-8055961F93F3}"/>
              </a:ext>
            </a:extLst>
          </p:cNvPr>
          <p:cNvGrpSpPr/>
          <p:nvPr/>
        </p:nvGrpSpPr>
        <p:grpSpPr>
          <a:xfrm>
            <a:off x="1971295" y="5795266"/>
            <a:ext cx="8397349" cy="590005"/>
            <a:chOff x="447294" y="5795265"/>
            <a:chExt cx="8397349" cy="590005"/>
          </a:xfrm>
        </p:grpSpPr>
        <p:sp>
          <p:nvSpPr>
            <p:cNvPr id="198" name="Rectangle 197">
              <a:extLst>
                <a:ext uri="{FF2B5EF4-FFF2-40B4-BE49-F238E27FC236}">
                  <a16:creationId xmlns:a16="http://schemas.microsoft.com/office/drawing/2014/main" id="{E331BCB8-ACFD-5140-A7D1-929EE520E0A2}"/>
                </a:ext>
              </a:extLst>
            </p:cNvPr>
            <p:cNvSpPr/>
            <p:nvPr/>
          </p:nvSpPr>
          <p:spPr>
            <a:xfrm>
              <a:off x="447294" y="5795265"/>
              <a:ext cx="4734306" cy="213816"/>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8" name="TextBox 217">
              <a:extLst>
                <a:ext uri="{FF2B5EF4-FFF2-40B4-BE49-F238E27FC236}">
                  <a16:creationId xmlns:a16="http://schemas.microsoft.com/office/drawing/2014/main" id="{A1346CBD-093B-954C-B5E3-39009457C93B}"/>
                </a:ext>
              </a:extLst>
            </p:cNvPr>
            <p:cNvSpPr txBox="1"/>
            <p:nvPr/>
          </p:nvSpPr>
          <p:spPr>
            <a:xfrm>
              <a:off x="5691984" y="6046716"/>
              <a:ext cx="3152659" cy="338554"/>
            </a:xfrm>
            <a:prstGeom prst="rect">
              <a:avLst/>
            </a:prstGeom>
            <a:noFill/>
          </p:spPr>
          <p:txBody>
            <a:bodyPr wrap="square" rtlCol="0">
              <a:spAutoFit/>
            </a:bodyPr>
            <a:lstStyle/>
            <a:p>
              <a:r>
                <a:rPr lang="en-US" sz="1600" dirty="0">
                  <a:latin typeface="Cambria" panose="02040503050406030204" pitchFamily="18" charset="0"/>
                </a:rPr>
                <a:t>Prevent further retention failures</a:t>
              </a:r>
            </a:p>
          </p:txBody>
        </p:sp>
        <p:cxnSp>
          <p:nvCxnSpPr>
            <p:cNvPr id="219" name="Straight Connector 218">
              <a:extLst>
                <a:ext uri="{FF2B5EF4-FFF2-40B4-BE49-F238E27FC236}">
                  <a16:creationId xmlns:a16="http://schemas.microsoft.com/office/drawing/2014/main" id="{C7F15F1F-A234-D54D-B44C-D03ACF70EA38}"/>
                </a:ext>
              </a:extLst>
            </p:cNvPr>
            <p:cNvCxnSpPr>
              <a:cxnSpLocks/>
            </p:cNvCxnSpPr>
            <p:nvPr/>
          </p:nvCxnSpPr>
          <p:spPr>
            <a:xfrm>
              <a:off x="5724601" y="6082638"/>
              <a:ext cx="0" cy="24784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0" name="Straight Connector 219">
              <a:extLst>
                <a:ext uri="{FF2B5EF4-FFF2-40B4-BE49-F238E27FC236}">
                  <a16:creationId xmlns:a16="http://schemas.microsoft.com/office/drawing/2014/main" id="{5B3E17A7-B1E7-4041-9926-F32C1E62C1E3}"/>
                </a:ext>
              </a:extLst>
            </p:cNvPr>
            <p:cNvCxnSpPr>
              <a:cxnSpLocks/>
              <a:stCxn id="218" idx="1"/>
              <a:endCxn id="198" idx="3"/>
            </p:cNvCxnSpPr>
            <p:nvPr/>
          </p:nvCxnSpPr>
          <p:spPr>
            <a:xfrm flipH="1" flipV="1">
              <a:off x="5181600" y="5902173"/>
              <a:ext cx="510384" cy="31382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50" name="Group 49">
            <a:extLst>
              <a:ext uri="{FF2B5EF4-FFF2-40B4-BE49-F238E27FC236}">
                <a16:creationId xmlns:a16="http://schemas.microsoft.com/office/drawing/2014/main" id="{B3497327-61D9-DA44-8882-6C0D84CB7FE5}"/>
              </a:ext>
            </a:extLst>
          </p:cNvPr>
          <p:cNvGrpSpPr/>
          <p:nvPr/>
        </p:nvGrpSpPr>
        <p:grpSpPr>
          <a:xfrm>
            <a:off x="1971294" y="6009081"/>
            <a:ext cx="8412036" cy="695746"/>
            <a:chOff x="447294" y="6009081"/>
            <a:chExt cx="8412036" cy="695746"/>
          </a:xfrm>
        </p:grpSpPr>
        <p:sp>
          <p:nvSpPr>
            <p:cNvPr id="199" name="Rectangle 198">
              <a:extLst>
                <a:ext uri="{FF2B5EF4-FFF2-40B4-BE49-F238E27FC236}">
                  <a16:creationId xmlns:a16="http://schemas.microsoft.com/office/drawing/2014/main" id="{686C3243-ED20-394A-97DE-EC468CE17713}"/>
                </a:ext>
              </a:extLst>
            </p:cNvPr>
            <p:cNvSpPr/>
            <p:nvPr/>
          </p:nvSpPr>
          <p:spPr>
            <a:xfrm>
              <a:off x="447294" y="6009081"/>
              <a:ext cx="4734306" cy="215616"/>
            </a:xfrm>
            <a:prstGeom prst="rect">
              <a:avLst/>
            </a:prstGeom>
            <a:solidFill>
              <a:schemeClr val="accent6">
                <a:lumMod val="40000"/>
                <a:lumOff val="60000"/>
                <a:alpha val="31000"/>
              </a:scheme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4" name="TextBox 223">
              <a:extLst>
                <a:ext uri="{FF2B5EF4-FFF2-40B4-BE49-F238E27FC236}">
                  <a16:creationId xmlns:a16="http://schemas.microsoft.com/office/drawing/2014/main" id="{947DB7CB-91A7-274A-8C66-3B0C0704406E}"/>
                </a:ext>
              </a:extLst>
            </p:cNvPr>
            <p:cNvSpPr txBox="1"/>
            <p:nvPr/>
          </p:nvSpPr>
          <p:spPr>
            <a:xfrm>
              <a:off x="5706671" y="6366273"/>
              <a:ext cx="3152659" cy="338554"/>
            </a:xfrm>
            <a:prstGeom prst="rect">
              <a:avLst/>
            </a:prstGeom>
            <a:noFill/>
          </p:spPr>
          <p:txBody>
            <a:bodyPr wrap="square" rtlCol="0">
              <a:spAutoFit/>
            </a:bodyPr>
            <a:lstStyle/>
            <a:p>
              <a:r>
                <a:rPr lang="en-US" sz="1600" dirty="0">
                  <a:latin typeface="Cambria" panose="02040503050406030204" pitchFamily="18" charset="0"/>
                </a:rPr>
                <a:t>Record bit flips for analysis</a:t>
              </a:r>
            </a:p>
          </p:txBody>
        </p:sp>
        <p:cxnSp>
          <p:nvCxnSpPr>
            <p:cNvPr id="225" name="Straight Connector 224">
              <a:extLst>
                <a:ext uri="{FF2B5EF4-FFF2-40B4-BE49-F238E27FC236}">
                  <a16:creationId xmlns:a16="http://schemas.microsoft.com/office/drawing/2014/main" id="{59CA7F84-9AE7-C94E-8624-F7DB8154381C}"/>
                </a:ext>
              </a:extLst>
            </p:cNvPr>
            <p:cNvCxnSpPr>
              <a:cxnSpLocks/>
            </p:cNvCxnSpPr>
            <p:nvPr/>
          </p:nvCxnSpPr>
          <p:spPr>
            <a:xfrm>
              <a:off x="5724601" y="6409816"/>
              <a:ext cx="0" cy="24784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6" name="Straight Connector 225">
              <a:extLst>
                <a:ext uri="{FF2B5EF4-FFF2-40B4-BE49-F238E27FC236}">
                  <a16:creationId xmlns:a16="http://schemas.microsoft.com/office/drawing/2014/main" id="{AD0C764F-6CA5-044B-9F3A-F1015E9003E0}"/>
                </a:ext>
              </a:extLst>
            </p:cNvPr>
            <p:cNvCxnSpPr>
              <a:cxnSpLocks/>
              <a:stCxn id="224" idx="1"/>
              <a:endCxn id="199" idx="3"/>
            </p:cNvCxnSpPr>
            <p:nvPr/>
          </p:nvCxnSpPr>
          <p:spPr>
            <a:xfrm flipH="1" flipV="1">
              <a:off x="5181600" y="6116889"/>
              <a:ext cx="525071" cy="418661"/>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27" name="Group 226">
            <a:extLst>
              <a:ext uri="{FF2B5EF4-FFF2-40B4-BE49-F238E27FC236}">
                <a16:creationId xmlns:a16="http://schemas.microsoft.com/office/drawing/2014/main" id="{A07E0961-9121-9746-BE07-1AA352831454}"/>
              </a:ext>
            </a:extLst>
          </p:cNvPr>
          <p:cNvGrpSpPr/>
          <p:nvPr/>
        </p:nvGrpSpPr>
        <p:grpSpPr>
          <a:xfrm>
            <a:off x="6715966" y="3557727"/>
            <a:ext cx="3659231" cy="1235281"/>
            <a:chOff x="5191965" y="3557726"/>
            <a:chExt cx="3659231" cy="1235281"/>
          </a:xfrm>
        </p:grpSpPr>
        <p:sp>
          <p:nvSpPr>
            <p:cNvPr id="228" name="TextBox 227">
              <a:extLst>
                <a:ext uri="{FF2B5EF4-FFF2-40B4-BE49-F238E27FC236}">
                  <a16:creationId xmlns:a16="http://schemas.microsoft.com/office/drawing/2014/main" id="{E9F0B4C5-45E9-884B-8E8D-DB09BA350846}"/>
                </a:ext>
              </a:extLst>
            </p:cNvPr>
            <p:cNvSpPr txBox="1"/>
            <p:nvPr/>
          </p:nvSpPr>
          <p:spPr>
            <a:xfrm>
              <a:off x="5698537" y="3557726"/>
              <a:ext cx="3152659" cy="830997"/>
            </a:xfrm>
            <a:prstGeom prst="rect">
              <a:avLst/>
            </a:prstGeom>
            <a:noFill/>
          </p:spPr>
          <p:txBody>
            <a:bodyPr wrap="square" rtlCol="0">
              <a:spAutoFit/>
            </a:bodyPr>
            <a:lstStyle/>
            <a:p>
              <a:r>
                <a:rPr lang="en-US" sz="1600" dirty="0">
                  <a:latin typeface="Cambria" panose="02040503050406030204" pitchFamily="18" charset="0"/>
                </a:rPr>
                <a:t>Disable refresh to </a:t>
              </a:r>
              <a:r>
                <a:rPr lang="en-US" sz="1600" b="1" dirty="0">
                  <a:solidFill>
                    <a:srgbClr val="538234"/>
                  </a:solidFill>
                  <a:latin typeface="Cambria" panose="02040503050406030204" pitchFamily="18" charset="0"/>
                </a:rPr>
                <a:t>prevent interruptions</a:t>
              </a:r>
              <a:r>
                <a:rPr lang="en-US" sz="1600" dirty="0">
                  <a:latin typeface="Cambria" panose="02040503050406030204" pitchFamily="18" charset="0"/>
                </a:rPr>
                <a:t> in the core loop of our test </a:t>
              </a:r>
              <a:r>
                <a:rPr lang="en-US" sz="1600" b="1" dirty="0">
                  <a:solidFill>
                    <a:schemeClr val="accent5">
                      <a:lumMod val="75000"/>
                    </a:schemeClr>
                  </a:solidFill>
                  <a:latin typeface="Cambria" panose="02040503050406030204" pitchFamily="18" charset="0"/>
                </a:rPr>
                <a:t>from refresh operations</a:t>
              </a:r>
            </a:p>
          </p:txBody>
        </p:sp>
        <p:cxnSp>
          <p:nvCxnSpPr>
            <p:cNvPr id="229" name="Straight Connector 228">
              <a:extLst>
                <a:ext uri="{FF2B5EF4-FFF2-40B4-BE49-F238E27FC236}">
                  <a16:creationId xmlns:a16="http://schemas.microsoft.com/office/drawing/2014/main" id="{B5EAFB39-DDB8-884C-8BB7-E2243B7D9948}"/>
                </a:ext>
              </a:extLst>
            </p:cNvPr>
            <p:cNvCxnSpPr>
              <a:cxnSpLocks/>
            </p:cNvCxnSpPr>
            <p:nvPr/>
          </p:nvCxnSpPr>
          <p:spPr>
            <a:xfrm>
              <a:off x="5737171" y="3606085"/>
              <a:ext cx="0" cy="751095"/>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0" name="Straight Connector 229">
              <a:extLst>
                <a:ext uri="{FF2B5EF4-FFF2-40B4-BE49-F238E27FC236}">
                  <a16:creationId xmlns:a16="http://schemas.microsoft.com/office/drawing/2014/main" id="{CC47B7BD-E0D6-6B44-A030-7943B8D49317}"/>
                </a:ext>
              </a:extLst>
            </p:cNvPr>
            <p:cNvCxnSpPr>
              <a:cxnSpLocks/>
            </p:cNvCxnSpPr>
            <p:nvPr/>
          </p:nvCxnSpPr>
          <p:spPr>
            <a:xfrm flipH="1">
              <a:off x="5191965" y="4153398"/>
              <a:ext cx="545206" cy="639609"/>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231" name="Group 230">
            <a:extLst>
              <a:ext uri="{FF2B5EF4-FFF2-40B4-BE49-F238E27FC236}">
                <a16:creationId xmlns:a16="http://schemas.microsoft.com/office/drawing/2014/main" id="{22BA4EA7-A930-4C46-94E4-59B7340FB318}"/>
              </a:ext>
            </a:extLst>
          </p:cNvPr>
          <p:cNvGrpSpPr/>
          <p:nvPr/>
        </p:nvGrpSpPr>
        <p:grpSpPr>
          <a:xfrm>
            <a:off x="6715966" y="4459491"/>
            <a:ext cx="3659231" cy="584775"/>
            <a:chOff x="5191965" y="4459490"/>
            <a:chExt cx="3659231" cy="584775"/>
          </a:xfrm>
        </p:grpSpPr>
        <p:sp>
          <p:nvSpPr>
            <p:cNvPr id="232" name="TextBox 231">
              <a:extLst>
                <a:ext uri="{FF2B5EF4-FFF2-40B4-BE49-F238E27FC236}">
                  <a16:creationId xmlns:a16="http://schemas.microsoft.com/office/drawing/2014/main" id="{3EE7E4E2-FFC7-9A49-BE4E-699410E8A7E1}"/>
                </a:ext>
              </a:extLst>
            </p:cNvPr>
            <p:cNvSpPr txBox="1"/>
            <p:nvPr/>
          </p:nvSpPr>
          <p:spPr>
            <a:xfrm>
              <a:off x="5698537" y="4459490"/>
              <a:ext cx="3152659" cy="584775"/>
            </a:xfrm>
            <a:prstGeom prst="rect">
              <a:avLst/>
            </a:prstGeom>
            <a:noFill/>
          </p:spPr>
          <p:txBody>
            <a:bodyPr wrap="square" rtlCol="0">
              <a:spAutoFit/>
            </a:bodyPr>
            <a:lstStyle/>
            <a:p>
              <a:r>
                <a:rPr lang="en-US" sz="1600" dirty="0">
                  <a:latin typeface="Cambria" panose="02040503050406030204" pitchFamily="18" charset="0"/>
                </a:rPr>
                <a:t>Induce </a:t>
              </a:r>
              <a:r>
                <a:rPr lang="en-US" sz="1600" dirty="0" err="1">
                  <a:latin typeface="Cambria" panose="02040503050406030204" pitchFamily="18" charset="0"/>
                </a:rPr>
                <a:t>RowHammer</a:t>
              </a:r>
              <a:r>
                <a:rPr lang="en-US" sz="1600" dirty="0">
                  <a:latin typeface="Cambria" panose="02040503050406030204" pitchFamily="18" charset="0"/>
                </a:rPr>
                <a:t> bit flips on a </a:t>
              </a:r>
              <a:r>
                <a:rPr lang="en-US" sz="1600" b="1" dirty="0">
                  <a:solidFill>
                    <a:srgbClr val="538234"/>
                  </a:solidFill>
                  <a:latin typeface="Cambria" panose="02040503050406030204" pitchFamily="18" charset="0"/>
                </a:rPr>
                <a:t>fully charged row </a:t>
              </a:r>
            </a:p>
          </p:txBody>
        </p:sp>
        <p:cxnSp>
          <p:nvCxnSpPr>
            <p:cNvPr id="233" name="Straight Connector 232">
              <a:extLst>
                <a:ext uri="{FF2B5EF4-FFF2-40B4-BE49-F238E27FC236}">
                  <a16:creationId xmlns:a16="http://schemas.microsoft.com/office/drawing/2014/main" id="{0C9EC77C-F145-CF40-A0B8-3F98AF0C2803}"/>
                </a:ext>
              </a:extLst>
            </p:cNvPr>
            <p:cNvCxnSpPr>
              <a:cxnSpLocks/>
            </p:cNvCxnSpPr>
            <p:nvPr/>
          </p:nvCxnSpPr>
          <p:spPr>
            <a:xfrm>
              <a:off x="5737171" y="4521682"/>
              <a:ext cx="0" cy="494061"/>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4" name="Straight Connector 233">
              <a:extLst>
                <a:ext uri="{FF2B5EF4-FFF2-40B4-BE49-F238E27FC236}">
                  <a16:creationId xmlns:a16="http://schemas.microsoft.com/office/drawing/2014/main" id="{C4E6F02A-3CA1-CE4D-98F3-19B067CF5178}"/>
                </a:ext>
              </a:extLst>
            </p:cNvPr>
            <p:cNvCxnSpPr>
              <a:cxnSpLocks/>
              <a:stCxn id="232" idx="1"/>
            </p:cNvCxnSpPr>
            <p:nvPr/>
          </p:nvCxnSpPr>
          <p:spPr>
            <a:xfrm flipH="1">
              <a:off x="5191965" y="4751878"/>
              <a:ext cx="506572" cy="273618"/>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grpSp>
      <p:grpSp>
        <p:nvGrpSpPr>
          <p:cNvPr id="13" name="Group 12">
            <a:extLst>
              <a:ext uri="{FF2B5EF4-FFF2-40B4-BE49-F238E27FC236}">
                <a16:creationId xmlns:a16="http://schemas.microsoft.com/office/drawing/2014/main" id="{F1263314-D56C-6D4A-90C6-6401B521CBDF}"/>
              </a:ext>
            </a:extLst>
          </p:cNvPr>
          <p:cNvGrpSpPr/>
          <p:nvPr/>
        </p:nvGrpSpPr>
        <p:grpSpPr>
          <a:xfrm>
            <a:off x="6705601" y="5584292"/>
            <a:ext cx="3962399" cy="436183"/>
            <a:chOff x="5181600" y="5584291"/>
            <a:chExt cx="3962399" cy="436183"/>
          </a:xfrm>
        </p:grpSpPr>
        <p:cxnSp>
          <p:nvCxnSpPr>
            <p:cNvPr id="118" name="Straight Connector 117">
              <a:extLst>
                <a:ext uri="{FF2B5EF4-FFF2-40B4-BE49-F238E27FC236}">
                  <a16:creationId xmlns:a16="http://schemas.microsoft.com/office/drawing/2014/main" id="{8339CE87-EF38-1548-9D2C-EFE10D76AE60}"/>
                </a:ext>
              </a:extLst>
            </p:cNvPr>
            <p:cNvCxnSpPr>
              <a:cxnSpLocks/>
            </p:cNvCxnSpPr>
            <p:nvPr/>
          </p:nvCxnSpPr>
          <p:spPr>
            <a:xfrm>
              <a:off x="5724601" y="5734919"/>
              <a:ext cx="0" cy="247840"/>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FD946EF0-702C-914A-8079-31006A4927DD}"/>
                </a:ext>
              </a:extLst>
            </p:cNvPr>
            <p:cNvCxnSpPr>
              <a:cxnSpLocks/>
            </p:cNvCxnSpPr>
            <p:nvPr/>
          </p:nvCxnSpPr>
          <p:spPr>
            <a:xfrm flipH="1" flipV="1">
              <a:off x="5181600" y="5584291"/>
              <a:ext cx="525071" cy="252137"/>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22" name="TextBox 121">
              <a:extLst>
                <a:ext uri="{FF2B5EF4-FFF2-40B4-BE49-F238E27FC236}">
                  <a16:creationId xmlns:a16="http://schemas.microsoft.com/office/drawing/2014/main" id="{B243CA69-27E3-2A49-A045-A4B1A5022520}"/>
                </a:ext>
              </a:extLst>
            </p:cNvPr>
            <p:cNvSpPr txBox="1"/>
            <p:nvPr/>
          </p:nvSpPr>
          <p:spPr>
            <a:xfrm>
              <a:off x="5706671" y="5681920"/>
              <a:ext cx="3437328" cy="338554"/>
            </a:xfrm>
            <a:prstGeom prst="rect">
              <a:avLst/>
            </a:prstGeom>
            <a:noFill/>
          </p:spPr>
          <p:txBody>
            <a:bodyPr wrap="square" rtlCol="0">
              <a:spAutoFit/>
            </a:bodyPr>
            <a:lstStyle/>
            <a:p>
              <a:r>
                <a:rPr lang="en-US" sz="1600" b="1" dirty="0">
                  <a:solidFill>
                    <a:srgbClr val="002060"/>
                  </a:solidFill>
                  <a:latin typeface="Cambria" panose="02040503050406030204" pitchFamily="18" charset="0"/>
                </a:rPr>
                <a:t>1 Hammer (HC) = two accesses</a:t>
              </a:r>
            </a:p>
          </p:txBody>
        </p:sp>
      </p:grpSp>
      <p:sp>
        <p:nvSpPr>
          <p:cNvPr id="131" name="Rectangle 130">
            <a:extLst>
              <a:ext uri="{FF2B5EF4-FFF2-40B4-BE49-F238E27FC236}">
                <a16:creationId xmlns:a16="http://schemas.microsoft.com/office/drawing/2014/main" id="{66B8F318-87FD-C242-AB18-5884FBCD38EA}"/>
              </a:ext>
            </a:extLst>
          </p:cNvPr>
          <p:cNvSpPr/>
          <p:nvPr/>
        </p:nvSpPr>
        <p:spPr>
          <a:xfrm>
            <a:off x="1971294" y="5352522"/>
            <a:ext cx="4734306" cy="237025"/>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Rectangle 131">
            <a:extLst>
              <a:ext uri="{FF2B5EF4-FFF2-40B4-BE49-F238E27FC236}">
                <a16:creationId xmlns:a16="http://schemas.microsoft.com/office/drawing/2014/main" id="{E97B97F9-CBED-DE48-8DA7-6DD09EA27FF5}"/>
              </a:ext>
            </a:extLst>
          </p:cNvPr>
          <p:cNvSpPr/>
          <p:nvPr/>
        </p:nvSpPr>
        <p:spPr>
          <a:xfrm>
            <a:off x="1971294" y="5589547"/>
            <a:ext cx="4734306" cy="205718"/>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3" name="Rectangle 132">
            <a:extLst>
              <a:ext uri="{FF2B5EF4-FFF2-40B4-BE49-F238E27FC236}">
                <a16:creationId xmlns:a16="http://schemas.microsoft.com/office/drawing/2014/main" id="{E4728ADE-5533-1F4F-935B-BCDF9D3D4750}"/>
              </a:ext>
            </a:extLst>
          </p:cNvPr>
          <p:cNvSpPr/>
          <p:nvPr/>
        </p:nvSpPr>
        <p:spPr>
          <a:xfrm>
            <a:off x="1971294" y="5121378"/>
            <a:ext cx="4734306" cy="228830"/>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8CE7BF34-021B-8D46-9366-A8BFF512E2E2}"/>
              </a:ext>
            </a:extLst>
          </p:cNvPr>
          <p:cNvSpPr/>
          <p:nvPr/>
        </p:nvSpPr>
        <p:spPr>
          <a:xfrm>
            <a:off x="1971294" y="5986597"/>
            <a:ext cx="4734306" cy="237025"/>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5" name="Rectangle 134">
            <a:extLst>
              <a:ext uri="{FF2B5EF4-FFF2-40B4-BE49-F238E27FC236}">
                <a16:creationId xmlns:a16="http://schemas.microsoft.com/office/drawing/2014/main" id="{1684F3CE-D487-964A-A125-A8D6CED7D0FF}"/>
              </a:ext>
            </a:extLst>
          </p:cNvPr>
          <p:cNvSpPr/>
          <p:nvPr/>
        </p:nvSpPr>
        <p:spPr>
          <a:xfrm>
            <a:off x="1971294" y="6223622"/>
            <a:ext cx="4734306" cy="237960"/>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6" name="Rectangle 135">
            <a:extLst>
              <a:ext uri="{FF2B5EF4-FFF2-40B4-BE49-F238E27FC236}">
                <a16:creationId xmlns:a16="http://schemas.microsoft.com/office/drawing/2014/main" id="{3E8034F2-B166-B74A-83EA-27D6B58450DB}"/>
              </a:ext>
            </a:extLst>
          </p:cNvPr>
          <p:cNvSpPr/>
          <p:nvPr/>
        </p:nvSpPr>
        <p:spPr>
          <a:xfrm>
            <a:off x="1971294" y="5786561"/>
            <a:ext cx="4734306" cy="197722"/>
          </a:xfrm>
          <a:prstGeom prst="rect">
            <a:avLst/>
          </a:prstGeom>
          <a:solidFill>
            <a:srgbClr val="FF0000">
              <a:alpha val="31000"/>
            </a:srgbClr>
          </a:solidFill>
          <a:ln>
            <a:solidFill>
              <a:schemeClr val="accent6">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2" name="Group 201">
            <a:extLst>
              <a:ext uri="{FF2B5EF4-FFF2-40B4-BE49-F238E27FC236}">
                <a16:creationId xmlns:a16="http://schemas.microsoft.com/office/drawing/2014/main" id="{18222425-246F-DE4E-A8AC-71481EE98E7E}"/>
              </a:ext>
            </a:extLst>
          </p:cNvPr>
          <p:cNvGrpSpPr/>
          <p:nvPr/>
        </p:nvGrpSpPr>
        <p:grpSpPr>
          <a:xfrm>
            <a:off x="1796721" y="3569591"/>
            <a:ext cx="4735266" cy="2908835"/>
            <a:chOff x="272721" y="3569590"/>
            <a:chExt cx="4735266" cy="2908835"/>
          </a:xfrm>
        </p:grpSpPr>
        <p:pic>
          <p:nvPicPr>
            <p:cNvPr id="203" name="Picture 202">
              <a:extLst>
                <a:ext uri="{FF2B5EF4-FFF2-40B4-BE49-F238E27FC236}">
                  <a16:creationId xmlns:a16="http://schemas.microsoft.com/office/drawing/2014/main" id="{2687DEBE-EC7C-724D-AF76-F710AFC0F802}"/>
                </a:ext>
              </a:extLst>
            </p:cNvPr>
            <p:cNvPicPr>
              <a:picLocks noChangeAspect="1"/>
            </p:cNvPicPr>
            <p:nvPr/>
          </p:nvPicPr>
          <p:blipFill rotWithShape="1">
            <a:blip r:embed="rId3"/>
            <a:srcRect b="69291"/>
            <a:stretch/>
          </p:blipFill>
          <p:spPr>
            <a:xfrm>
              <a:off x="679530" y="3789813"/>
              <a:ext cx="4328457" cy="888822"/>
            </a:xfrm>
            <a:prstGeom prst="rect">
              <a:avLst/>
            </a:prstGeom>
          </p:spPr>
        </p:pic>
        <p:pic>
          <p:nvPicPr>
            <p:cNvPr id="204" name="Picture 203">
              <a:extLst>
                <a:ext uri="{FF2B5EF4-FFF2-40B4-BE49-F238E27FC236}">
                  <a16:creationId xmlns:a16="http://schemas.microsoft.com/office/drawing/2014/main" id="{DB66C2E4-B183-294B-BF3F-33F1D5AD99D8}"/>
                </a:ext>
              </a:extLst>
            </p:cNvPr>
            <p:cNvPicPr>
              <a:picLocks noChangeAspect="1"/>
            </p:cNvPicPr>
            <p:nvPr/>
          </p:nvPicPr>
          <p:blipFill>
            <a:blip r:embed="rId4"/>
            <a:stretch>
              <a:fillRect/>
            </a:stretch>
          </p:blipFill>
          <p:spPr>
            <a:xfrm>
              <a:off x="514176" y="3569590"/>
              <a:ext cx="3690464" cy="214285"/>
            </a:xfrm>
            <a:prstGeom prst="rect">
              <a:avLst/>
            </a:prstGeom>
          </p:spPr>
        </p:pic>
        <p:pic>
          <p:nvPicPr>
            <p:cNvPr id="205" name="Picture 204">
              <a:extLst>
                <a:ext uri="{FF2B5EF4-FFF2-40B4-BE49-F238E27FC236}">
                  <a16:creationId xmlns:a16="http://schemas.microsoft.com/office/drawing/2014/main" id="{763A5620-726F-7F45-B75A-E697553EF717}"/>
                </a:ext>
              </a:extLst>
            </p:cNvPr>
            <p:cNvPicPr>
              <a:picLocks noChangeAspect="1"/>
            </p:cNvPicPr>
            <p:nvPr/>
          </p:nvPicPr>
          <p:blipFill rotWithShape="1">
            <a:blip r:embed="rId3"/>
            <a:srcRect t="38505" b="-689"/>
            <a:stretch/>
          </p:blipFill>
          <p:spPr>
            <a:xfrm>
              <a:off x="272721" y="4678635"/>
              <a:ext cx="4328457" cy="1799790"/>
            </a:xfrm>
            <a:prstGeom prst="rect">
              <a:avLst/>
            </a:prstGeom>
          </p:spPr>
        </p:pic>
      </p:grpSp>
    </p:spTree>
    <p:extLst>
      <p:ext uri="{BB962C8B-B14F-4D97-AF65-F5344CB8AC3E}">
        <p14:creationId xmlns:p14="http://schemas.microsoft.com/office/powerpoint/2010/main" val="2210546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5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3"/>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5"/>
                                        </p:tgtEl>
                                        <p:attrNameLst>
                                          <p:attrName>style.visibility</p:attrName>
                                        </p:attrNameLst>
                                      </p:cBhvr>
                                      <p:to>
                                        <p:strVal val="visible"/>
                                      </p:to>
                                    </p:set>
                                  </p:childTnLst>
                                </p:cTn>
                              </p:par>
                              <p:par>
                                <p:cTn id="17" presetID="1" presetClass="exit" presetSubtype="0" fill="hold" grpId="0" nodeType="withEffect">
                                  <p:stCondLst>
                                    <p:cond delay="0"/>
                                  </p:stCondLst>
                                  <p:childTnLst>
                                    <p:set>
                                      <p:cBhvr>
                                        <p:cTn id="18" dur="1" fill="hold">
                                          <p:stCondLst>
                                            <p:cond delay="0"/>
                                          </p:stCondLst>
                                        </p:cTn>
                                        <p:tgtEl>
                                          <p:spTgt spid="133"/>
                                        </p:tgtEl>
                                        <p:attrNameLst>
                                          <p:attrName>style.visibility</p:attrName>
                                        </p:attrNameLst>
                                      </p:cBhvr>
                                      <p:to>
                                        <p:strVal val="hidden"/>
                                      </p:to>
                                    </p:set>
                                  </p:childTnLst>
                                </p:cTn>
                              </p:par>
                              <p:par>
                                <p:cTn id="19" presetID="1" presetClass="exit" presetSubtype="0" fill="hold" grpId="0" nodeType="withEffect">
                                  <p:stCondLst>
                                    <p:cond delay="0"/>
                                  </p:stCondLst>
                                  <p:childTnLst>
                                    <p:set>
                                      <p:cBhvr>
                                        <p:cTn id="20" dur="1" fill="hold">
                                          <p:stCondLst>
                                            <p:cond delay="0"/>
                                          </p:stCondLst>
                                        </p:cTn>
                                        <p:tgtEl>
                                          <p:spTgt spid="131"/>
                                        </p:tgtEl>
                                        <p:attrNameLst>
                                          <p:attrName>style.visibility</p:attrName>
                                        </p:attrNameLst>
                                      </p:cBhvr>
                                      <p:to>
                                        <p:strVal val="hidden"/>
                                      </p:to>
                                    </p:set>
                                  </p:childTnLst>
                                </p:cTn>
                              </p:par>
                              <p:par>
                                <p:cTn id="21" presetID="1" presetClass="exit" presetSubtype="0" fill="hold" grpId="0" nodeType="withEffect">
                                  <p:stCondLst>
                                    <p:cond delay="0"/>
                                  </p:stCondLst>
                                  <p:childTnLst>
                                    <p:set>
                                      <p:cBhvr>
                                        <p:cTn id="22" dur="1" fill="hold">
                                          <p:stCondLst>
                                            <p:cond delay="0"/>
                                          </p:stCondLst>
                                        </p:cTn>
                                        <p:tgtEl>
                                          <p:spTgt spid="132"/>
                                        </p:tgtEl>
                                        <p:attrNameLst>
                                          <p:attrName>style.visibility</p:attrName>
                                        </p:attrNameLst>
                                      </p:cBhvr>
                                      <p:to>
                                        <p:strVal val="hidden"/>
                                      </p:to>
                                    </p:set>
                                  </p:childTnLst>
                                </p:cTn>
                              </p:par>
                              <p:par>
                                <p:cTn id="23" presetID="1" presetClass="entr" presetSubtype="0" fill="hold" grpId="0" nodeType="withEffect">
                                  <p:stCondLst>
                                    <p:cond delay="0"/>
                                  </p:stCondLst>
                                  <p:childTnLst>
                                    <p:set>
                                      <p:cBhvr>
                                        <p:cTn id="24" dur="1" fill="hold">
                                          <p:stCondLst>
                                            <p:cond delay="0"/>
                                          </p:stCondLst>
                                        </p:cTn>
                                        <p:tgtEl>
                                          <p:spTgt spid="13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50"/>
                                        </p:tgtEl>
                                        <p:attrNameLst>
                                          <p:attrName>style.visibility</p:attrName>
                                        </p:attrNameLst>
                                      </p:cBhvr>
                                      <p:to>
                                        <p:strVal val="visible"/>
                                      </p:to>
                                    </p:set>
                                  </p:childTnLst>
                                </p:cTn>
                              </p:par>
                              <p:par>
                                <p:cTn id="29" presetID="1" presetClass="exit" presetSubtype="0" fill="hold" grpId="1" nodeType="withEffect">
                                  <p:stCondLst>
                                    <p:cond delay="0"/>
                                  </p:stCondLst>
                                  <p:childTnLst>
                                    <p:set>
                                      <p:cBhvr>
                                        <p:cTn id="30" dur="1" fill="hold">
                                          <p:stCondLst>
                                            <p:cond delay="0"/>
                                          </p:stCondLst>
                                        </p:cTn>
                                        <p:tgtEl>
                                          <p:spTgt spid="136"/>
                                        </p:tgtEl>
                                        <p:attrNameLst>
                                          <p:attrName>style.visibility</p:attrName>
                                        </p:attrNameLst>
                                      </p:cBhvr>
                                      <p:to>
                                        <p:strVal val="hidden"/>
                                      </p:to>
                                    </p:set>
                                  </p:childTnLst>
                                </p:cTn>
                              </p:par>
                              <p:par>
                                <p:cTn id="31" presetID="1" presetClass="entr" presetSubtype="0" fill="hold" grpId="0" nodeType="withEffect">
                                  <p:stCondLst>
                                    <p:cond delay="0"/>
                                  </p:stCondLst>
                                  <p:childTnLst>
                                    <p:set>
                                      <p:cBhvr>
                                        <p:cTn id="32" dur="1" fill="hold">
                                          <p:stCondLst>
                                            <p:cond delay="0"/>
                                          </p:stCondLst>
                                        </p:cTn>
                                        <p:tgtEl>
                                          <p:spTgt spid="13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00"/>
                                        </p:tgtEl>
                                        <p:attrNameLst>
                                          <p:attrName>style.visibility</p:attrName>
                                        </p:attrNameLst>
                                      </p:cBhvr>
                                      <p:to>
                                        <p:strVal val="visible"/>
                                      </p:to>
                                    </p:set>
                                  </p:childTnLst>
                                </p:cTn>
                              </p:par>
                              <p:par>
                                <p:cTn id="37" presetID="1" presetClass="exit" presetSubtype="0" fill="hold" grpId="1" nodeType="withEffect">
                                  <p:stCondLst>
                                    <p:cond delay="0"/>
                                  </p:stCondLst>
                                  <p:childTnLst>
                                    <p:set>
                                      <p:cBhvr>
                                        <p:cTn id="38" dur="1" fill="hold">
                                          <p:stCondLst>
                                            <p:cond delay="0"/>
                                          </p:stCondLst>
                                        </p:cTn>
                                        <p:tgtEl>
                                          <p:spTgt spid="134"/>
                                        </p:tgtEl>
                                        <p:attrNameLst>
                                          <p:attrName>style.visibility</p:attrName>
                                        </p:attrNameLst>
                                      </p:cBhvr>
                                      <p:to>
                                        <p:strVal val="hidden"/>
                                      </p:to>
                                    </p:set>
                                  </p:childTnLst>
                                </p:cTn>
                              </p:par>
                              <p:par>
                                <p:cTn id="39" presetID="1" presetClass="entr" presetSubtype="0" fill="hold" grpId="0" nodeType="withEffect">
                                  <p:stCondLst>
                                    <p:cond delay="0"/>
                                  </p:stCondLst>
                                  <p:childTnLst>
                                    <p:set>
                                      <p:cBhvr>
                                        <p:cTn id="40" dur="1" fill="hold">
                                          <p:stCondLst>
                                            <p:cond delay="0"/>
                                          </p:stCondLst>
                                        </p:cTn>
                                        <p:tgtEl>
                                          <p:spTgt spid="13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xit" presetSubtype="0" fill="hold" nodeType="clickEffect">
                                  <p:stCondLst>
                                    <p:cond delay="0"/>
                                  </p:stCondLst>
                                  <p:childTnLst>
                                    <p:set>
                                      <p:cBhvr>
                                        <p:cTn id="44" dur="1" fill="hold">
                                          <p:stCondLst>
                                            <p:cond delay="0"/>
                                          </p:stCondLst>
                                        </p:cTn>
                                        <p:tgtEl>
                                          <p:spTgt spid="162"/>
                                        </p:tgtEl>
                                        <p:attrNameLst>
                                          <p:attrName>style.visibility</p:attrName>
                                        </p:attrNameLst>
                                      </p:cBhvr>
                                      <p:to>
                                        <p:strVal val="hidden"/>
                                      </p:to>
                                    </p:set>
                                  </p:childTnLst>
                                </p:cTn>
                              </p:par>
                              <p:par>
                                <p:cTn id="45" presetID="1" presetClass="exit" presetSubtype="0" fill="hold" grpId="1" nodeType="withEffect">
                                  <p:stCondLst>
                                    <p:cond delay="0"/>
                                  </p:stCondLst>
                                  <p:childTnLst>
                                    <p:set>
                                      <p:cBhvr>
                                        <p:cTn id="46" dur="1" fill="hold">
                                          <p:stCondLst>
                                            <p:cond delay="0"/>
                                          </p:stCondLst>
                                        </p:cTn>
                                        <p:tgtEl>
                                          <p:spTgt spid="135"/>
                                        </p:tgtEl>
                                        <p:attrNameLst>
                                          <p:attrName>style.visibility</p:attrName>
                                        </p:attrNameLst>
                                      </p:cBhvr>
                                      <p:to>
                                        <p:strVal val="hidden"/>
                                      </p:to>
                                    </p:set>
                                  </p:childTnLst>
                                </p:cTn>
                              </p:par>
                              <p:par>
                                <p:cTn id="47" presetID="1" presetClass="exit" presetSubtype="0" fill="hold" nodeType="withEffect">
                                  <p:stCondLst>
                                    <p:cond delay="0"/>
                                  </p:stCondLst>
                                  <p:childTnLst>
                                    <p:set>
                                      <p:cBhvr>
                                        <p:cTn id="48" dur="1" fill="hold">
                                          <p:stCondLst>
                                            <p:cond delay="0"/>
                                          </p:stCondLst>
                                        </p:cTn>
                                        <p:tgtEl>
                                          <p:spTgt spid="157"/>
                                        </p:tgtEl>
                                        <p:attrNameLst>
                                          <p:attrName>style.visibility</p:attrName>
                                        </p:attrNameLst>
                                      </p:cBhvr>
                                      <p:to>
                                        <p:strVal val="hidden"/>
                                      </p:to>
                                    </p:set>
                                  </p:childTnLst>
                                </p:cTn>
                              </p:par>
                              <p:par>
                                <p:cTn id="49" presetID="1" presetClass="exit" presetSubtype="0" fill="hold" nodeType="withEffect">
                                  <p:stCondLst>
                                    <p:cond delay="0"/>
                                  </p:stCondLst>
                                  <p:childTnLst>
                                    <p:set>
                                      <p:cBhvr>
                                        <p:cTn id="50" dur="1" fill="hold">
                                          <p:stCondLst>
                                            <p:cond delay="0"/>
                                          </p:stCondLst>
                                        </p:cTn>
                                        <p:tgtEl>
                                          <p:spTgt spid="142"/>
                                        </p:tgtEl>
                                        <p:attrNameLst>
                                          <p:attrName>style.visibility</p:attrName>
                                        </p:attrNameLst>
                                      </p:cBhvr>
                                      <p:to>
                                        <p:strVal val="hidden"/>
                                      </p:to>
                                    </p:set>
                                  </p:childTnLst>
                                </p:cTn>
                              </p:par>
                              <p:par>
                                <p:cTn id="51" presetID="1" presetClass="exit" presetSubtype="0" fill="hold" nodeType="withEffect">
                                  <p:stCondLst>
                                    <p:cond delay="0"/>
                                  </p:stCondLst>
                                  <p:childTnLst>
                                    <p:set>
                                      <p:cBhvr>
                                        <p:cTn id="52" dur="1" fill="hold">
                                          <p:stCondLst>
                                            <p:cond delay="0"/>
                                          </p:stCondLst>
                                        </p:cTn>
                                        <p:tgtEl>
                                          <p:spTgt spid="137"/>
                                        </p:tgtEl>
                                        <p:attrNameLst>
                                          <p:attrName>style.visibility</p:attrName>
                                        </p:attrNameLst>
                                      </p:cBhvr>
                                      <p:to>
                                        <p:strVal val="hidden"/>
                                      </p:to>
                                    </p:set>
                                  </p:childTnLst>
                                </p:cTn>
                              </p:par>
                              <p:par>
                                <p:cTn id="53" presetID="1" presetClass="exit" presetSubtype="0" fill="hold" nodeType="withEffect">
                                  <p:stCondLst>
                                    <p:cond delay="0"/>
                                  </p:stCondLst>
                                  <p:childTnLst>
                                    <p:set>
                                      <p:cBhvr>
                                        <p:cTn id="54" dur="1" fill="hold">
                                          <p:stCondLst>
                                            <p:cond delay="0"/>
                                          </p:stCondLst>
                                        </p:cTn>
                                        <p:tgtEl>
                                          <p:spTgt spid="72"/>
                                        </p:tgtEl>
                                        <p:attrNameLst>
                                          <p:attrName>style.visibility</p:attrName>
                                        </p:attrNameLst>
                                      </p:cBhvr>
                                      <p:to>
                                        <p:strVal val="hidden"/>
                                      </p:to>
                                    </p:set>
                                  </p:childTnLst>
                                </p:cTn>
                              </p:par>
                              <p:par>
                                <p:cTn id="55" presetID="1" presetClass="exit" presetSubtype="0" fill="hold" nodeType="withEffect">
                                  <p:stCondLst>
                                    <p:cond delay="0"/>
                                  </p:stCondLst>
                                  <p:childTnLst>
                                    <p:set>
                                      <p:cBhvr>
                                        <p:cTn id="56" dur="1" fill="hold">
                                          <p:stCondLst>
                                            <p:cond delay="0"/>
                                          </p:stCondLst>
                                        </p:cTn>
                                        <p:tgtEl>
                                          <p:spTgt spid="157"/>
                                        </p:tgtEl>
                                        <p:attrNameLst>
                                          <p:attrName>style.visibility</p:attrName>
                                        </p:attrNameLst>
                                      </p:cBhvr>
                                      <p:to>
                                        <p:strVal val="hidden"/>
                                      </p:to>
                                    </p:set>
                                  </p:childTnLst>
                                </p:cTn>
                              </p:par>
                              <p:par>
                                <p:cTn id="57" presetID="1" presetClass="exit" presetSubtype="0" fill="hold" nodeType="withEffect">
                                  <p:stCondLst>
                                    <p:cond delay="0"/>
                                  </p:stCondLst>
                                  <p:childTnLst>
                                    <p:set>
                                      <p:cBhvr>
                                        <p:cTn id="58" dur="1" fill="hold">
                                          <p:stCondLst>
                                            <p:cond delay="0"/>
                                          </p:stCondLst>
                                        </p:cTn>
                                        <p:tgtEl>
                                          <p:spTgt spid="162"/>
                                        </p:tgtEl>
                                        <p:attrNameLst>
                                          <p:attrName>style.visibility</p:attrName>
                                        </p:attrNameLst>
                                      </p:cBhvr>
                                      <p:to>
                                        <p:strVal val="hidden"/>
                                      </p:to>
                                    </p:set>
                                  </p:childTnLst>
                                </p:cTn>
                              </p:par>
                              <p:par>
                                <p:cTn id="59" presetID="1" presetClass="exit" presetSubtype="0" fill="hold" nodeType="withEffect">
                                  <p:stCondLst>
                                    <p:cond delay="0"/>
                                  </p:stCondLst>
                                  <p:childTnLst>
                                    <p:set>
                                      <p:cBhvr>
                                        <p:cTn id="60" dur="1" fill="hold">
                                          <p:stCondLst>
                                            <p:cond delay="0"/>
                                          </p:stCondLst>
                                        </p:cTn>
                                        <p:tgtEl>
                                          <p:spTgt spid="142"/>
                                        </p:tgtEl>
                                        <p:attrNameLst>
                                          <p:attrName>style.visibility</p:attrName>
                                        </p:attrNameLst>
                                      </p:cBhvr>
                                      <p:to>
                                        <p:strVal val="hidden"/>
                                      </p:to>
                                    </p:set>
                                  </p:childTnLst>
                                </p:cTn>
                              </p:par>
                              <p:par>
                                <p:cTn id="61" presetID="1" presetClass="exit" presetSubtype="0" fill="hold" nodeType="withEffect">
                                  <p:stCondLst>
                                    <p:cond delay="0"/>
                                  </p:stCondLst>
                                  <p:childTnLst>
                                    <p:set>
                                      <p:cBhvr>
                                        <p:cTn id="62" dur="1" fill="hold">
                                          <p:stCondLst>
                                            <p:cond delay="0"/>
                                          </p:stCondLst>
                                        </p:cTn>
                                        <p:tgtEl>
                                          <p:spTgt spid="137"/>
                                        </p:tgtEl>
                                        <p:attrNameLst>
                                          <p:attrName>style.visibility</p:attrName>
                                        </p:attrNameLst>
                                      </p:cBhvr>
                                      <p:to>
                                        <p:strVal val="hidden"/>
                                      </p:to>
                                    </p:set>
                                  </p:childTnLst>
                                </p:cTn>
                              </p:par>
                              <p:par>
                                <p:cTn id="63" presetID="1" presetClass="entr" presetSubtype="0" fill="hold" nodeType="withEffect">
                                  <p:stCondLst>
                                    <p:cond delay="0"/>
                                  </p:stCondLst>
                                  <p:childTnLst>
                                    <p:set>
                                      <p:cBhvr>
                                        <p:cTn id="64" dur="1" fill="hold">
                                          <p:stCondLst>
                                            <p:cond delay="0"/>
                                          </p:stCondLst>
                                        </p:cTn>
                                        <p:tgtEl>
                                          <p:spTgt spid="167"/>
                                        </p:tgtEl>
                                        <p:attrNameLst>
                                          <p:attrName>style.visibility</p:attrName>
                                        </p:attrNameLst>
                                      </p:cBhvr>
                                      <p:to>
                                        <p:strVal val="visible"/>
                                      </p:to>
                                    </p:set>
                                  </p:childTnLst>
                                </p:cTn>
                              </p:par>
                              <p:par>
                                <p:cTn id="65" presetID="1" presetClass="entr" presetSubtype="0" fill="hold" nodeType="withEffect">
                                  <p:stCondLst>
                                    <p:cond delay="0"/>
                                  </p:stCondLst>
                                  <p:childTnLst>
                                    <p:set>
                                      <p:cBhvr>
                                        <p:cTn id="66" dur="1" fill="hold">
                                          <p:stCondLst>
                                            <p:cond delay="0"/>
                                          </p:stCondLst>
                                        </p:cTn>
                                        <p:tgtEl>
                                          <p:spTgt spid="170"/>
                                        </p:tgtEl>
                                        <p:attrNameLst>
                                          <p:attrName>style.visibility</p:attrName>
                                        </p:attrNameLst>
                                      </p:cBhvr>
                                      <p:to>
                                        <p:strVal val="visible"/>
                                      </p:to>
                                    </p:set>
                                  </p:childTnLst>
                                </p:cTn>
                              </p:par>
                              <p:par>
                                <p:cTn id="67" presetID="1" presetClass="entr" presetSubtype="0" fill="hold" nodeType="withEffect">
                                  <p:stCondLst>
                                    <p:cond delay="0"/>
                                  </p:stCondLst>
                                  <p:childTnLst>
                                    <p:set>
                                      <p:cBhvr>
                                        <p:cTn id="68" dur="1" fill="hold">
                                          <p:stCondLst>
                                            <p:cond delay="0"/>
                                          </p:stCondLst>
                                        </p:cTn>
                                        <p:tgtEl>
                                          <p:spTgt spid="173"/>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nodeType="clickEffect">
                                  <p:stCondLst>
                                    <p:cond delay="0"/>
                                  </p:stCondLst>
                                  <p:childTnLst>
                                    <p:set>
                                      <p:cBhvr>
                                        <p:cTn id="72" dur="1" fill="hold">
                                          <p:stCondLst>
                                            <p:cond delay="0"/>
                                          </p:stCondLst>
                                        </p:cTn>
                                        <p:tgtEl>
                                          <p:spTgt spid="176"/>
                                        </p:tgtEl>
                                        <p:attrNameLst>
                                          <p:attrName>style.visibility</p:attrName>
                                        </p:attrNameLst>
                                      </p:cBhvr>
                                      <p:to>
                                        <p:strVal val="visible"/>
                                      </p:to>
                                    </p:set>
                                  </p:childTnLst>
                                </p:cTn>
                              </p:par>
                              <p:par>
                                <p:cTn id="73" presetID="1" presetClass="entr" presetSubtype="0" fill="hold" nodeType="withEffect">
                                  <p:stCondLst>
                                    <p:cond delay="0"/>
                                  </p:stCondLst>
                                  <p:childTnLst>
                                    <p:set>
                                      <p:cBhvr>
                                        <p:cTn id="74" dur="1" fill="hold">
                                          <p:stCondLst>
                                            <p:cond delay="0"/>
                                          </p:stCondLst>
                                        </p:cTn>
                                        <p:tgtEl>
                                          <p:spTgt spid="179"/>
                                        </p:tgtEl>
                                        <p:attrNameLst>
                                          <p:attrName>style.visibility</p:attrName>
                                        </p:attrNameLst>
                                      </p:cBhvr>
                                      <p:to>
                                        <p:strVal val="visible"/>
                                      </p:to>
                                    </p:set>
                                  </p:childTnLst>
                                </p:cTn>
                              </p:par>
                              <p:par>
                                <p:cTn id="75" presetID="1" presetClass="entr" presetSubtype="0" fill="hold" nodeType="withEffect">
                                  <p:stCondLst>
                                    <p:cond delay="0"/>
                                  </p:stCondLst>
                                  <p:childTnLst>
                                    <p:set>
                                      <p:cBhvr>
                                        <p:cTn id="76" dur="1" fill="hold">
                                          <p:stCondLst>
                                            <p:cond delay="0"/>
                                          </p:stCondLst>
                                        </p:cTn>
                                        <p:tgtEl>
                                          <p:spTgt spid="182"/>
                                        </p:tgtEl>
                                        <p:attrNameLst>
                                          <p:attrName>style.visibility</p:attrName>
                                        </p:attrNameLst>
                                      </p:cBhvr>
                                      <p:to>
                                        <p:strVal val="visible"/>
                                      </p:to>
                                    </p:set>
                                  </p:childTnLst>
                                </p:cTn>
                              </p:par>
                              <p:par>
                                <p:cTn id="77" presetID="1" presetClass="exit" presetSubtype="0" fill="hold" nodeType="withEffect">
                                  <p:stCondLst>
                                    <p:cond delay="0"/>
                                  </p:stCondLst>
                                  <p:childTnLst>
                                    <p:set>
                                      <p:cBhvr>
                                        <p:cTn id="78" dur="1" fill="hold">
                                          <p:stCondLst>
                                            <p:cond delay="0"/>
                                          </p:stCondLst>
                                        </p:cTn>
                                        <p:tgtEl>
                                          <p:spTgt spid="167"/>
                                        </p:tgtEl>
                                        <p:attrNameLst>
                                          <p:attrName>style.visibility</p:attrName>
                                        </p:attrNameLst>
                                      </p:cBhvr>
                                      <p:to>
                                        <p:strVal val="hidden"/>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74"/>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80"/>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77"/>
                                        </p:tgtEl>
                                        <p:attrNameLst>
                                          <p:attrName>style.visibility</p:attrName>
                                        </p:attrNameLst>
                                      </p:cBhvr>
                                      <p:to>
                                        <p:strVal val="visible"/>
                                      </p:to>
                                    </p:set>
                                  </p:childTnLst>
                                </p:cTn>
                              </p:par>
                              <p:par>
                                <p:cTn id="87" presetID="1" presetClass="exit" presetSubtype="0" fill="hold" nodeType="withEffect">
                                  <p:stCondLst>
                                    <p:cond delay="0"/>
                                  </p:stCondLst>
                                  <p:childTnLst>
                                    <p:set>
                                      <p:cBhvr>
                                        <p:cTn id="88" dur="1" fill="hold">
                                          <p:stCondLst>
                                            <p:cond delay="0"/>
                                          </p:stCondLst>
                                        </p:cTn>
                                        <p:tgtEl>
                                          <p:spTgt spid="176"/>
                                        </p:tgtEl>
                                        <p:attrNameLst>
                                          <p:attrName>style.visibility</p:attrName>
                                        </p:attrNameLst>
                                      </p:cBhvr>
                                      <p:to>
                                        <p:strVal val="hidden"/>
                                      </p:to>
                                    </p:set>
                                  </p:childTnLst>
                                </p:cTn>
                              </p:par>
                              <p:par>
                                <p:cTn id="89" presetID="1" presetClass="entr" presetSubtype="0" fill="hold" nodeType="withEffect">
                                  <p:stCondLst>
                                    <p:cond delay="0"/>
                                  </p:stCondLst>
                                  <p:childTnLst>
                                    <p:set>
                                      <p:cBhvr>
                                        <p:cTn id="90"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0" grpId="0" animBg="1"/>
      <p:bldP spid="131" grpId="0" animBg="1"/>
      <p:bldP spid="132" grpId="0" animBg="1"/>
      <p:bldP spid="133" grpId="0" animBg="1"/>
      <p:bldP spid="134" grpId="0" animBg="1"/>
      <p:bldP spid="134" grpId="1" animBg="1"/>
      <p:bldP spid="135" grpId="0" animBg="1"/>
      <p:bldP spid="135" grpId="1" animBg="1"/>
      <p:bldP spid="136" grpId="0" animBg="1"/>
      <p:bldP spid="136"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75578-D2FD-AF4C-A6C4-BB619E262F7C}"/>
              </a:ext>
            </a:extLst>
          </p:cNvPr>
          <p:cNvSpPr>
            <a:spLocks noGrp="1"/>
          </p:cNvSpPr>
          <p:nvPr>
            <p:ph type="title"/>
          </p:nvPr>
        </p:nvSpPr>
        <p:spPr>
          <a:xfrm>
            <a:off x="782066" y="-34760"/>
            <a:ext cx="10515600" cy="1325563"/>
          </a:xfrm>
        </p:spPr>
        <p:txBody>
          <a:bodyPr/>
          <a:lstStyle/>
          <a:p>
            <a:r>
              <a:rPr lang="en-US" sz="4700" b="1" dirty="0"/>
              <a:t>Key Takeaways from 1580 Chips</a:t>
            </a:r>
          </a:p>
        </p:txBody>
      </p:sp>
      <p:sp>
        <p:nvSpPr>
          <p:cNvPr id="3" name="Content Placeholder 2">
            <a:extLst>
              <a:ext uri="{FF2B5EF4-FFF2-40B4-BE49-F238E27FC236}">
                <a16:creationId xmlns:a16="http://schemas.microsoft.com/office/drawing/2014/main" id="{2B726EE3-660B-D447-A591-D2EDD8ADAAF1}"/>
              </a:ext>
            </a:extLst>
          </p:cNvPr>
          <p:cNvSpPr>
            <a:spLocks noGrp="1"/>
          </p:cNvSpPr>
          <p:nvPr>
            <p:ph idx="1"/>
          </p:nvPr>
        </p:nvSpPr>
        <p:spPr>
          <a:xfrm>
            <a:off x="1599991" y="911225"/>
            <a:ext cx="8879750" cy="5318753"/>
          </a:xfrm>
        </p:spPr>
        <p:txBody>
          <a:bodyPr/>
          <a:lstStyle/>
          <a:p>
            <a:r>
              <a:rPr lang="en-US" dirty="0"/>
              <a:t>Chips of newer DRAM technology nodes are </a:t>
            </a:r>
            <a:r>
              <a:rPr lang="en-US" b="1" dirty="0">
                <a:solidFill>
                  <a:srgbClr val="C00000"/>
                </a:solidFill>
              </a:rPr>
              <a:t>more vulnerable</a:t>
            </a:r>
            <a:r>
              <a:rPr lang="en-US" dirty="0"/>
              <a:t> to </a:t>
            </a:r>
            <a:r>
              <a:rPr lang="en-US" dirty="0" err="1"/>
              <a:t>RowHammer</a:t>
            </a:r>
            <a:endParaRPr lang="en-US" dirty="0"/>
          </a:p>
          <a:p>
            <a:endParaRPr lang="en-US" dirty="0"/>
          </a:p>
          <a:p>
            <a:r>
              <a:rPr lang="en-US" dirty="0"/>
              <a:t>There are chips today whose weakest cells fail after </a:t>
            </a:r>
            <a:r>
              <a:rPr lang="en-US" b="1" dirty="0">
                <a:solidFill>
                  <a:schemeClr val="accent2">
                    <a:lumMod val="75000"/>
                  </a:schemeClr>
                </a:solidFill>
              </a:rPr>
              <a:t>only 4800 hammers</a:t>
            </a:r>
            <a:r>
              <a:rPr lang="en-US" dirty="0">
                <a:solidFill>
                  <a:schemeClr val="accent2">
                    <a:lumMod val="75000"/>
                  </a:schemeClr>
                </a:solidFill>
              </a:rPr>
              <a:t> </a:t>
            </a:r>
          </a:p>
          <a:p>
            <a:endParaRPr lang="en-US" dirty="0"/>
          </a:p>
          <a:p>
            <a:r>
              <a:rPr lang="en-US" dirty="0"/>
              <a:t>Chips of newer DRAM technology nodes can exhibit </a:t>
            </a:r>
            <a:r>
              <a:rPr lang="en-US" dirty="0" err="1"/>
              <a:t>RowHammer</a:t>
            </a:r>
            <a:r>
              <a:rPr lang="en-US" dirty="0"/>
              <a:t> bit flips 1) in </a:t>
            </a:r>
            <a:r>
              <a:rPr lang="en-US" b="1" dirty="0">
                <a:solidFill>
                  <a:schemeClr val="accent5">
                    <a:lumMod val="75000"/>
                  </a:schemeClr>
                </a:solidFill>
              </a:rPr>
              <a:t>more rows </a:t>
            </a:r>
            <a:r>
              <a:rPr lang="en-US" dirty="0"/>
              <a:t>and 2) </a:t>
            </a:r>
            <a:r>
              <a:rPr lang="en-US" b="1" dirty="0">
                <a:solidFill>
                  <a:schemeClr val="accent5">
                    <a:lumMod val="75000"/>
                  </a:schemeClr>
                </a:solidFill>
              </a:rPr>
              <a:t>farther away </a:t>
            </a:r>
            <a:r>
              <a:rPr lang="en-US" dirty="0"/>
              <a:t>from the victim row. </a:t>
            </a:r>
          </a:p>
          <a:p>
            <a:endParaRPr lang="en-US" dirty="0"/>
          </a:p>
        </p:txBody>
      </p:sp>
    </p:spTree>
    <p:extLst>
      <p:ext uri="{BB962C8B-B14F-4D97-AF65-F5344CB8AC3E}">
        <p14:creationId xmlns:p14="http://schemas.microsoft.com/office/powerpoint/2010/main" val="39026799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40178-1C0F-FC4B-BBE6-F1D08B320385}"/>
              </a:ext>
            </a:extLst>
          </p:cNvPr>
          <p:cNvSpPr>
            <a:spLocks noGrp="1"/>
          </p:cNvSpPr>
          <p:nvPr>
            <p:ph type="title"/>
          </p:nvPr>
        </p:nvSpPr>
        <p:spPr>
          <a:xfrm>
            <a:off x="923261" y="-68948"/>
            <a:ext cx="10515600" cy="1325563"/>
          </a:xfrm>
        </p:spPr>
        <p:txBody>
          <a:bodyPr/>
          <a:lstStyle/>
          <a:p>
            <a:r>
              <a:rPr lang="en-US" b="1" dirty="0"/>
              <a:t>1. </a:t>
            </a:r>
            <a:r>
              <a:rPr lang="en-US" b="1" dirty="0" err="1"/>
              <a:t>RowHammer</a:t>
            </a:r>
            <a:r>
              <a:rPr lang="en-US" b="1" dirty="0"/>
              <a:t> Vulnerability</a:t>
            </a:r>
          </a:p>
        </p:txBody>
      </p:sp>
      <p:pic>
        <p:nvPicPr>
          <p:cNvPr id="4" name="Picture 3">
            <a:extLst>
              <a:ext uri="{FF2B5EF4-FFF2-40B4-BE49-F238E27FC236}">
                <a16:creationId xmlns:a16="http://schemas.microsoft.com/office/drawing/2014/main" id="{C941A5E6-372A-B848-A23C-872EB6F6D1A2}"/>
              </a:ext>
            </a:extLst>
          </p:cNvPr>
          <p:cNvPicPr>
            <a:picLocks noChangeAspect="1"/>
          </p:cNvPicPr>
          <p:nvPr/>
        </p:nvPicPr>
        <p:blipFill>
          <a:blip r:embed="rId3"/>
          <a:stretch>
            <a:fillRect/>
          </a:stretch>
        </p:blipFill>
        <p:spPr>
          <a:xfrm>
            <a:off x="3413163" y="7353946"/>
            <a:ext cx="5644307" cy="1845254"/>
          </a:xfrm>
          <a:prstGeom prst="rect">
            <a:avLst/>
          </a:prstGeom>
        </p:spPr>
      </p:pic>
      <p:sp>
        <p:nvSpPr>
          <p:cNvPr id="5" name="Rectangle 4">
            <a:extLst>
              <a:ext uri="{FF2B5EF4-FFF2-40B4-BE49-F238E27FC236}">
                <a16:creationId xmlns:a16="http://schemas.microsoft.com/office/drawing/2014/main" id="{232B28C5-64F3-CA48-8D0D-FFB485FA996D}"/>
              </a:ext>
            </a:extLst>
          </p:cNvPr>
          <p:cNvSpPr/>
          <p:nvPr/>
        </p:nvSpPr>
        <p:spPr>
          <a:xfrm>
            <a:off x="1524000" y="5083431"/>
            <a:ext cx="9144000" cy="769441"/>
          </a:xfrm>
          <a:prstGeom prst="rect">
            <a:avLst/>
          </a:prstGeom>
          <a:solidFill>
            <a:schemeClr val="accent6">
              <a:lumMod val="40000"/>
              <a:lumOff val="60000"/>
            </a:schemeClr>
          </a:solidFill>
        </p:spPr>
        <p:txBody>
          <a:bodyPr wrap="square" anchor="ctr">
            <a:spAutoFit/>
          </a:bodyPr>
          <a:lstStyle/>
          <a:p>
            <a:pPr algn="ctr"/>
            <a:endParaRPr lang="en-US" sz="1050" b="1" dirty="0">
              <a:latin typeface="Cambria" panose="02040503050406030204" pitchFamily="18" charset="0"/>
            </a:endParaRPr>
          </a:p>
          <a:p>
            <a:pPr algn="ctr"/>
            <a:r>
              <a:rPr lang="en-US" sz="2300" b="1" dirty="0">
                <a:latin typeface="Cambria" panose="02040503050406030204" pitchFamily="18" charset="0"/>
              </a:rPr>
              <a:t>Newer DRAM chips are more vulnerable to </a:t>
            </a:r>
            <a:r>
              <a:rPr lang="en-US" sz="2300" b="1" dirty="0" err="1">
                <a:latin typeface="Cambria" panose="02040503050406030204" pitchFamily="18" charset="0"/>
              </a:rPr>
              <a:t>RowHammer</a:t>
            </a:r>
            <a:endParaRPr lang="en-US" sz="2300" b="1" dirty="0">
              <a:latin typeface="Cambria" panose="02040503050406030204" pitchFamily="18" charset="0"/>
            </a:endParaRPr>
          </a:p>
          <a:p>
            <a:pPr algn="ctr"/>
            <a:endParaRPr lang="en-US" sz="1050" dirty="0">
              <a:latin typeface="Cambria" panose="02040503050406030204" pitchFamily="18" charset="0"/>
            </a:endParaRPr>
          </a:p>
        </p:txBody>
      </p:sp>
      <p:sp>
        <p:nvSpPr>
          <p:cNvPr id="6" name="Rectangle 5">
            <a:extLst>
              <a:ext uri="{FF2B5EF4-FFF2-40B4-BE49-F238E27FC236}">
                <a16:creationId xmlns:a16="http://schemas.microsoft.com/office/drawing/2014/main" id="{096BDEAF-CA8D-C44F-B20D-5D7797EB5909}"/>
              </a:ext>
            </a:extLst>
          </p:cNvPr>
          <p:cNvSpPr/>
          <p:nvPr/>
        </p:nvSpPr>
        <p:spPr>
          <a:xfrm>
            <a:off x="1744921" y="763117"/>
            <a:ext cx="8973879" cy="461665"/>
          </a:xfrm>
          <a:prstGeom prst="rect">
            <a:avLst/>
          </a:prstGeom>
        </p:spPr>
        <p:txBody>
          <a:bodyPr wrap="square">
            <a:spAutoFit/>
          </a:bodyPr>
          <a:lstStyle/>
          <a:p>
            <a:r>
              <a:rPr lang="en-US" sz="2300" i="1" dirty="0">
                <a:solidFill>
                  <a:srgbClr val="C00000"/>
                </a:solidFill>
                <a:latin typeface="Cambria" panose="02040503050406030204" pitchFamily="18" charset="0"/>
              </a:rPr>
              <a:t>Q. Can we induce </a:t>
            </a:r>
            <a:r>
              <a:rPr lang="en-US" sz="2300" i="1" dirty="0" err="1">
                <a:solidFill>
                  <a:srgbClr val="C00000"/>
                </a:solidFill>
                <a:latin typeface="Cambria" panose="02040503050406030204" pitchFamily="18" charset="0"/>
              </a:rPr>
              <a:t>RowHammer</a:t>
            </a:r>
            <a:r>
              <a:rPr lang="en-US" sz="2300" i="1" dirty="0">
                <a:solidFill>
                  <a:srgbClr val="C00000"/>
                </a:solidFill>
                <a:latin typeface="Cambria" panose="02040503050406030204" pitchFamily="18" charset="0"/>
              </a:rPr>
              <a:t> bit flips in all of our DRAM chips?</a:t>
            </a:r>
          </a:p>
        </p:txBody>
      </p:sp>
      <p:sp>
        <p:nvSpPr>
          <p:cNvPr id="7" name="Rectangle 6">
            <a:extLst>
              <a:ext uri="{FF2B5EF4-FFF2-40B4-BE49-F238E27FC236}">
                <a16:creationId xmlns:a16="http://schemas.microsoft.com/office/drawing/2014/main" id="{46F97381-C3F1-784A-8083-D7240A959A21}"/>
              </a:ext>
            </a:extLst>
          </p:cNvPr>
          <p:cNvSpPr/>
          <p:nvPr/>
        </p:nvSpPr>
        <p:spPr>
          <a:xfrm>
            <a:off x="1694122" y="1761263"/>
            <a:ext cx="8973879" cy="2616101"/>
          </a:xfrm>
          <a:prstGeom prst="rect">
            <a:avLst/>
          </a:prstGeom>
        </p:spPr>
        <p:txBody>
          <a:bodyPr wrap="square">
            <a:spAutoFit/>
          </a:bodyPr>
          <a:lstStyle/>
          <a:p>
            <a:r>
              <a:rPr lang="en-US" sz="2600" b="1" dirty="0">
                <a:solidFill>
                  <a:schemeClr val="accent5">
                    <a:lumMod val="75000"/>
                  </a:schemeClr>
                </a:solidFill>
                <a:latin typeface="Cambria" panose="02040503050406030204" pitchFamily="18" charset="0"/>
              </a:rPr>
              <a:t>All chips are vulnerable, except many DDR3 chips </a:t>
            </a:r>
          </a:p>
          <a:p>
            <a:pPr marL="342900" indent="-342900">
              <a:buFont typeface="Arial" panose="020B0604020202020204" pitchFamily="34" charset="0"/>
              <a:buChar char="•"/>
            </a:pPr>
            <a:endParaRPr lang="en-US" sz="2300" dirty="0">
              <a:latin typeface="Cambria" panose="02040503050406030204" pitchFamily="18" charset="0"/>
            </a:endParaRPr>
          </a:p>
          <a:p>
            <a:pPr marL="68580" indent="-251460">
              <a:buFont typeface="Arial" panose="020B0604020202020204" pitchFamily="34" charset="0"/>
              <a:buChar char="•"/>
            </a:pPr>
            <a:r>
              <a:rPr lang="en-US" sz="2300" dirty="0">
                <a:latin typeface="Cambria" panose="02040503050406030204" pitchFamily="18" charset="0"/>
              </a:rPr>
              <a:t>A total of 1320 out of all 1580 chips </a:t>
            </a:r>
            <a:r>
              <a:rPr lang="en-US" sz="2300" b="1" dirty="0">
                <a:solidFill>
                  <a:srgbClr val="C00000"/>
                </a:solidFill>
                <a:latin typeface="Cambria" panose="02040503050406030204" pitchFamily="18" charset="0"/>
              </a:rPr>
              <a:t>(84%) </a:t>
            </a:r>
            <a:r>
              <a:rPr lang="en-US" sz="2300" dirty="0">
                <a:latin typeface="Cambria" panose="02040503050406030204" pitchFamily="18" charset="0"/>
              </a:rPr>
              <a:t>are vulnerable</a:t>
            </a:r>
          </a:p>
          <a:p>
            <a:pPr marL="68580" indent="-251460">
              <a:buFont typeface="Arial" panose="020B0604020202020204" pitchFamily="34" charset="0"/>
              <a:buChar char="•"/>
            </a:pPr>
            <a:endParaRPr lang="en-US" sz="2300" dirty="0">
              <a:latin typeface="Cambria" panose="02040503050406030204" pitchFamily="18" charset="0"/>
            </a:endParaRPr>
          </a:p>
          <a:p>
            <a:pPr marL="68580" indent="-251460">
              <a:buFont typeface="Arial" panose="020B0604020202020204" pitchFamily="34" charset="0"/>
              <a:buChar char="•"/>
            </a:pPr>
            <a:r>
              <a:rPr lang="en-US" sz="2300" dirty="0">
                <a:latin typeface="Cambria" panose="02040503050406030204" pitchFamily="18" charset="0"/>
              </a:rPr>
              <a:t>Within </a:t>
            </a:r>
            <a:r>
              <a:rPr lang="en-US" sz="2300" b="1" dirty="0">
                <a:solidFill>
                  <a:schemeClr val="accent5">
                    <a:lumMod val="75000"/>
                  </a:schemeClr>
                </a:solidFill>
                <a:latin typeface="Cambria" panose="02040503050406030204" pitchFamily="18" charset="0"/>
              </a:rPr>
              <a:t>DDR3-old</a:t>
            </a:r>
            <a:r>
              <a:rPr lang="en-US" sz="2300" dirty="0">
                <a:latin typeface="Cambria" panose="02040503050406030204" pitchFamily="18" charset="0"/>
              </a:rPr>
              <a:t> chips, </a:t>
            </a:r>
            <a:r>
              <a:rPr lang="en-US" sz="2300" b="1" dirty="0">
                <a:solidFill>
                  <a:srgbClr val="538234"/>
                </a:solidFill>
                <a:latin typeface="Cambria" panose="02040503050406030204" pitchFamily="18" charset="0"/>
              </a:rPr>
              <a:t>only 12%</a:t>
            </a:r>
            <a:r>
              <a:rPr lang="en-US" sz="2300" dirty="0">
                <a:latin typeface="Cambria" panose="02040503050406030204" pitchFamily="18" charset="0"/>
              </a:rPr>
              <a:t> of chips (24/204) are vulnerable</a:t>
            </a:r>
          </a:p>
          <a:p>
            <a:pPr marL="68580" indent="-251460">
              <a:buFont typeface="Arial" panose="020B0604020202020204" pitchFamily="34" charset="0"/>
              <a:buChar char="•"/>
            </a:pPr>
            <a:endParaRPr lang="en-US" sz="2300" dirty="0">
              <a:latin typeface="Cambria" panose="02040503050406030204" pitchFamily="18" charset="0"/>
            </a:endParaRPr>
          </a:p>
          <a:p>
            <a:pPr marL="68580" indent="-251460">
              <a:buFont typeface="Arial" panose="020B0604020202020204" pitchFamily="34" charset="0"/>
              <a:buChar char="•"/>
            </a:pPr>
            <a:r>
              <a:rPr lang="en-US" sz="2300" dirty="0">
                <a:latin typeface="Cambria" panose="02040503050406030204" pitchFamily="18" charset="0"/>
              </a:rPr>
              <a:t>Within </a:t>
            </a:r>
            <a:r>
              <a:rPr lang="en-US" sz="2300" b="1" dirty="0">
                <a:solidFill>
                  <a:schemeClr val="accent5">
                    <a:lumMod val="75000"/>
                  </a:schemeClr>
                </a:solidFill>
                <a:latin typeface="Cambria" panose="02040503050406030204" pitchFamily="18" charset="0"/>
              </a:rPr>
              <a:t>DDR3-new</a:t>
            </a:r>
            <a:r>
              <a:rPr lang="en-US" sz="2300" dirty="0">
                <a:latin typeface="Cambria" panose="02040503050406030204" pitchFamily="18" charset="0"/>
              </a:rPr>
              <a:t> chips, </a:t>
            </a:r>
            <a:r>
              <a:rPr lang="en-US" sz="2300" b="1" dirty="0">
                <a:solidFill>
                  <a:srgbClr val="C00000"/>
                </a:solidFill>
                <a:latin typeface="Cambria" panose="02040503050406030204" pitchFamily="18" charset="0"/>
              </a:rPr>
              <a:t>65%</a:t>
            </a:r>
            <a:r>
              <a:rPr lang="en-US" sz="2300" dirty="0">
                <a:latin typeface="Cambria" panose="02040503050406030204" pitchFamily="18" charset="0"/>
              </a:rPr>
              <a:t> of chips (148/228) are vulnerable</a:t>
            </a:r>
          </a:p>
        </p:txBody>
      </p:sp>
      <p:sp>
        <p:nvSpPr>
          <p:cNvPr id="3" name="TextBox 2">
            <a:extLst>
              <a:ext uri="{FF2B5EF4-FFF2-40B4-BE49-F238E27FC236}">
                <a16:creationId xmlns:a16="http://schemas.microsoft.com/office/drawing/2014/main" id="{1706C31F-2A96-BD46-9506-52E5B43422B8}"/>
              </a:ext>
            </a:extLst>
          </p:cNvPr>
          <p:cNvSpPr txBox="1"/>
          <p:nvPr/>
        </p:nvSpPr>
        <p:spPr>
          <a:xfrm>
            <a:off x="5593433" y="8302798"/>
            <a:ext cx="864601" cy="400110"/>
          </a:xfrm>
          <a:prstGeom prst="rect">
            <a:avLst/>
          </a:prstGeom>
          <a:solidFill>
            <a:schemeClr val="bg1"/>
          </a:solidFill>
        </p:spPr>
        <p:txBody>
          <a:bodyPr wrap="square" rtlCol="0">
            <a:spAutoFit/>
          </a:bodyPr>
          <a:lstStyle/>
          <a:p>
            <a:pPr algn="ctr"/>
            <a:r>
              <a:rPr lang="en-US" sz="2000" dirty="0">
                <a:latin typeface="Cambria" panose="02040503050406030204" pitchFamily="18" charset="0"/>
              </a:rPr>
              <a:t>27%</a:t>
            </a:r>
          </a:p>
        </p:txBody>
      </p:sp>
      <p:sp>
        <p:nvSpPr>
          <p:cNvPr id="14" name="TextBox 13">
            <a:extLst>
              <a:ext uri="{FF2B5EF4-FFF2-40B4-BE49-F238E27FC236}">
                <a16:creationId xmlns:a16="http://schemas.microsoft.com/office/drawing/2014/main" id="{7A80908C-2883-0144-99F8-59BB2F2E65AC}"/>
              </a:ext>
            </a:extLst>
          </p:cNvPr>
          <p:cNvSpPr txBox="1"/>
          <p:nvPr/>
        </p:nvSpPr>
        <p:spPr>
          <a:xfrm>
            <a:off x="5593432" y="8632518"/>
            <a:ext cx="864601" cy="400110"/>
          </a:xfrm>
          <a:prstGeom prst="rect">
            <a:avLst/>
          </a:prstGeom>
          <a:solidFill>
            <a:schemeClr val="bg1"/>
          </a:solidFill>
        </p:spPr>
        <p:txBody>
          <a:bodyPr wrap="square" rtlCol="0">
            <a:spAutoFit/>
          </a:bodyPr>
          <a:lstStyle/>
          <a:p>
            <a:pPr algn="ctr"/>
            <a:r>
              <a:rPr lang="en-US" sz="2000" dirty="0">
                <a:latin typeface="Cambria" panose="02040503050406030204" pitchFamily="18" charset="0"/>
              </a:rPr>
              <a:t>11%</a:t>
            </a:r>
          </a:p>
        </p:txBody>
      </p:sp>
      <p:sp>
        <p:nvSpPr>
          <p:cNvPr id="15" name="TextBox 14">
            <a:extLst>
              <a:ext uri="{FF2B5EF4-FFF2-40B4-BE49-F238E27FC236}">
                <a16:creationId xmlns:a16="http://schemas.microsoft.com/office/drawing/2014/main" id="{7B7A8282-0FE3-2445-B7E1-BD9ADA17E945}"/>
              </a:ext>
            </a:extLst>
          </p:cNvPr>
          <p:cNvSpPr txBox="1"/>
          <p:nvPr/>
        </p:nvSpPr>
        <p:spPr>
          <a:xfrm>
            <a:off x="6810219" y="8645867"/>
            <a:ext cx="864601" cy="400110"/>
          </a:xfrm>
          <a:prstGeom prst="rect">
            <a:avLst/>
          </a:prstGeom>
          <a:solidFill>
            <a:schemeClr val="bg1"/>
          </a:solidFill>
        </p:spPr>
        <p:txBody>
          <a:bodyPr wrap="square" rtlCol="0">
            <a:spAutoFit/>
          </a:bodyPr>
          <a:lstStyle/>
          <a:p>
            <a:pPr algn="ctr"/>
            <a:r>
              <a:rPr lang="en-US" sz="2000" dirty="0">
                <a:latin typeface="Cambria" panose="02040503050406030204" pitchFamily="18" charset="0"/>
              </a:rPr>
              <a:t>85%</a:t>
            </a:r>
          </a:p>
        </p:txBody>
      </p:sp>
      <p:sp>
        <p:nvSpPr>
          <p:cNvPr id="16" name="TextBox 15">
            <a:extLst>
              <a:ext uri="{FF2B5EF4-FFF2-40B4-BE49-F238E27FC236}">
                <a16:creationId xmlns:a16="http://schemas.microsoft.com/office/drawing/2014/main" id="{32379986-06EA-6543-88FB-4D1F9E0A58A2}"/>
              </a:ext>
            </a:extLst>
          </p:cNvPr>
          <p:cNvSpPr txBox="1"/>
          <p:nvPr/>
        </p:nvSpPr>
        <p:spPr>
          <a:xfrm>
            <a:off x="7846187" y="8632518"/>
            <a:ext cx="1211283" cy="400110"/>
          </a:xfrm>
          <a:prstGeom prst="rect">
            <a:avLst/>
          </a:prstGeom>
          <a:solidFill>
            <a:schemeClr val="bg1"/>
          </a:solidFill>
        </p:spPr>
        <p:txBody>
          <a:bodyPr wrap="square" rtlCol="0">
            <a:spAutoFit/>
          </a:bodyPr>
          <a:lstStyle/>
          <a:p>
            <a:pPr algn="ctr"/>
            <a:r>
              <a:rPr lang="en-US" sz="2000" dirty="0">
                <a:latin typeface="Cambria" panose="02040503050406030204" pitchFamily="18" charset="0"/>
              </a:rPr>
              <a:t>92%</a:t>
            </a:r>
          </a:p>
        </p:txBody>
      </p:sp>
      <p:sp>
        <p:nvSpPr>
          <p:cNvPr id="17" name="TextBox 16">
            <a:extLst>
              <a:ext uri="{FF2B5EF4-FFF2-40B4-BE49-F238E27FC236}">
                <a16:creationId xmlns:a16="http://schemas.microsoft.com/office/drawing/2014/main" id="{04310BA9-0514-F740-BDE1-315B5AC3C55F}"/>
              </a:ext>
            </a:extLst>
          </p:cNvPr>
          <p:cNvSpPr txBox="1"/>
          <p:nvPr/>
        </p:nvSpPr>
        <p:spPr>
          <a:xfrm>
            <a:off x="6810219" y="8301292"/>
            <a:ext cx="864601" cy="400110"/>
          </a:xfrm>
          <a:prstGeom prst="rect">
            <a:avLst/>
          </a:prstGeom>
          <a:solidFill>
            <a:schemeClr val="bg1"/>
          </a:solidFill>
        </p:spPr>
        <p:txBody>
          <a:bodyPr wrap="square" rtlCol="0">
            <a:spAutoFit/>
          </a:bodyPr>
          <a:lstStyle/>
          <a:p>
            <a:pPr algn="ctr"/>
            <a:r>
              <a:rPr lang="en-US" sz="2000" dirty="0">
                <a:latin typeface="Cambria" panose="02040503050406030204" pitchFamily="18" charset="0"/>
              </a:rPr>
              <a:t>0%</a:t>
            </a:r>
          </a:p>
        </p:txBody>
      </p:sp>
      <p:sp>
        <p:nvSpPr>
          <p:cNvPr id="18" name="TextBox 17">
            <a:extLst>
              <a:ext uri="{FF2B5EF4-FFF2-40B4-BE49-F238E27FC236}">
                <a16:creationId xmlns:a16="http://schemas.microsoft.com/office/drawing/2014/main" id="{39B7386C-941C-A640-921A-6B9985EE82FB}"/>
              </a:ext>
            </a:extLst>
          </p:cNvPr>
          <p:cNvSpPr txBox="1"/>
          <p:nvPr/>
        </p:nvSpPr>
        <p:spPr>
          <a:xfrm>
            <a:off x="8019527" y="8301292"/>
            <a:ext cx="864601" cy="400110"/>
          </a:xfrm>
          <a:prstGeom prst="rect">
            <a:avLst/>
          </a:prstGeom>
          <a:solidFill>
            <a:schemeClr val="bg1"/>
          </a:solidFill>
        </p:spPr>
        <p:txBody>
          <a:bodyPr wrap="square" rtlCol="0">
            <a:spAutoFit/>
          </a:bodyPr>
          <a:lstStyle/>
          <a:p>
            <a:pPr algn="ctr"/>
            <a:r>
              <a:rPr lang="en-US" sz="2000" dirty="0">
                <a:latin typeface="Cambria" panose="02040503050406030204" pitchFamily="18" charset="0"/>
              </a:rPr>
              <a:t>0%</a:t>
            </a:r>
          </a:p>
        </p:txBody>
      </p:sp>
      <p:sp>
        <p:nvSpPr>
          <p:cNvPr id="8" name="Rectangle 7">
            <a:extLst>
              <a:ext uri="{FF2B5EF4-FFF2-40B4-BE49-F238E27FC236}">
                <a16:creationId xmlns:a16="http://schemas.microsoft.com/office/drawing/2014/main" id="{CA29C017-E0F2-AD4D-AF7E-5A0A632EE6D4}"/>
              </a:ext>
            </a:extLst>
          </p:cNvPr>
          <p:cNvSpPr/>
          <p:nvPr/>
        </p:nvSpPr>
        <p:spPr>
          <a:xfrm>
            <a:off x="6540788" y="8362011"/>
            <a:ext cx="1211283" cy="310291"/>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D0C9B7CD-8F2F-D041-9132-8ED65E9FD741}"/>
              </a:ext>
            </a:extLst>
          </p:cNvPr>
          <p:cNvSpPr/>
          <p:nvPr/>
        </p:nvSpPr>
        <p:spPr>
          <a:xfrm>
            <a:off x="5333268" y="8674835"/>
            <a:ext cx="1211283" cy="310291"/>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E1D762B2-AED1-5441-8E90-8984AE3CFDD3}"/>
              </a:ext>
            </a:extLst>
          </p:cNvPr>
          <p:cNvSpPr/>
          <p:nvPr/>
        </p:nvSpPr>
        <p:spPr>
          <a:xfrm>
            <a:off x="7750625" y="8362011"/>
            <a:ext cx="1211283" cy="310291"/>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BBA42B81-1C9F-8746-A3B5-2831426F242B}"/>
              </a:ext>
            </a:extLst>
          </p:cNvPr>
          <p:cNvSpPr/>
          <p:nvPr/>
        </p:nvSpPr>
        <p:spPr>
          <a:xfrm>
            <a:off x="6540788" y="8672302"/>
            <a:ext cx="1211283" cy="310291"/>
          </a:xfrm>
          <a:prstGeom prst="rect">
            <a:avLst/>
          </a:prstGeom>
          <a:solidFill>
            <a:srgbClr val="C000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C4DBE4B-031F-4146-8CD1-550A3C36FA6B}"/>
              </a:ext>
            </a:extLst>
          </p:cNvPr>
          <p:cNvSpPr/>
          <p:nvPr/>
        </p:nvSpPr>
        <p:spPr>
          <a:xfrm>
            <a:off x="7749002" y="8669769"/>
            <a:ext cx="1211283" cy="310291"/>
          </a:xfrm>
          <a:prstGeom prst="rect">
            <a:avLst/>
          </a:prstGeom>
          <a:solidFill>
            <a:srgbClr val="C000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9D8F7869-0787-154F-B9B7-070921B75DAB}"/>
              </a:ext>
            </a:extLst>
          </p:cNvPr>
          <p:cNvSpPr/>
          <p:nvPr/>
        </p:nvSpPr>
        <p:spPr>
          <a:xfrm>
            <a:off x="5335877" y="8363241"/>
            <a:ext cx="1211283" cy="310291"/>
          </a:xfrm>
          <a:prstGeom prst="rect">
            <a:avLst/>
          </a:prstGeom>
          <a:solidFill>
            <a:srgbClr val="C000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a:extLst>
              <a:ext uri="{FF2B5EF4-FFF2-40B4-BE49-F238E27FC236}">
                <a16:creationId xmlns:a16="http://schemas.microsoft.com/office/drawing/2014/main" id="{317EC70E-9E9F-6141-B109-9536BD441559}"/>
              </a:ext>
            </a:extLst>
          </p:cNvPr>
          <p:cNvPicPr>
            <a:picLocks noChangeAspect="1"/>
          </p:cNvPicPr>
          <p:nvPr/>
        </p:nvPicPr>
        <p:blipFill>
          <a:blip r:embed="rId3"/>
          <a:stretch>
            <a:fillRect/>
          </a:stretch>
        </p:blipFill>
        <p:spPr>
          <a:xfrm>
            <a:off x="12557164" y="7353946"/>
            <a:ext cx="5644307" cy="1845254"/>
          </a:xfrm>
          <a:prstGeom prst="rect">
            <a:avLst/>
          </a:prstGeom>
        </p:spPr>
      </p:pic>
    </p:spTree>
    <p:extLst>
      <p:ext uri="{BB962C8B-B14F-4D97-AF65-F5344CB8AC3E}">
        <p14:creationId xmlns:p14="http://schemas.microsoft.com/office/powerpoint/2010/main" val="30987468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1599991" y="73724"/>
            <a:ext cx="8987622" cy="740193"/>
          </a:xfrm>
        </p:spPr>
        <p:txBody>
          <a:bodyPr/>
          <a:lstStyle/>
          <a:p>
            <a:r>
              <a:rPr lang="en-US" b="1" dirty="0"/>
              <a:t>2. Data Pattern Dependence</a:t>
            </a:r>
          </a:p>
        </p:txBody>
      </p:sp>
      <p:sp>
        <p:nvSpPr>
          <p:cNvPr id="6" name="Rectangle 5">
            <a:extLst>
              <a:ext uri="{FF2B5EF4-FFF2-40B4-BE49-F238E27FC236}">
                <a16:creationId xmlns:a16="http://schemas.microsoft.com/office/drawing/2014/main" id="{3DDC69C9-C4EF-0442-B810-8426034FCA38}"/>
              </a:ext>
            </a:extLst>
          </p:cNvPr>
          <p:cNvSpPr/>
          <p:nvPr/>
        </p:nvSpPr>
        <p:spPr>
          <a:xfrm>
            <a:off x="1707864" y="770005"/>
            <a:ext cx="8973879" cy="430887"/>
          </a:xfrm>
          <a:prstGeom prst="rect">
            <a:avLst/>
          </a:prstGeom>
        </p:spPr>
        <p:txBody>
          <a:bodyPr wrap="square">
            <a:spAutoFit/>
          </a:bodyPr>
          <a:lstStyle/>
          <a:p>
            <a:r>
              <a:rPr lang="en-US" sz="2200" i="1" dirty="0">
                <a:solidFill>
                  <a:srgbClr val="C00000"/>
                </a:solidFill>
                <a:latin typeface="Cambria" panose="02040503050406030204" pitchFamily="18" charset="0"/>
              </a:rPr>
              <a:t>Q. Are some data patterns more effective in inducing </a:t>
            </a:r>
            <a:r>
              <a:rPr lang="en-US" sz="2200" i="1" dirty="0" err="1">
                <a:solidFill>
                  <a:srgbClr val="C00000"/>
                </a:solidFill>
                <a:latin typeface="Cambria" panose="02040503050406030204" pitchFamily="18" charset="0"/>
              </a:rPr>
              <a:t>RowHammer</a:t>
            </a:r>
            <a:r>
              <a:rPr lang="en-US" sz="2200" i="1" dirty="0">
                <a:solidFill>
                  <a:srgbClr val="C00000"/>
                </a:solidFill>
                <a:latin typeface="Cambria" panose="02040503050406030204" pitchFamily="18" charset="0"/>
              </a:rPr>
              <a:t> bit flips?</a:t>
            </a:r>
          </a:p>
        </p:txBody>
      </p:sp>
      <p:sp>
        <p:nvSpPr>
          <p:cNvPr id="7" name="TextBox 6">
            <a:extLst>
              <a:ext uri="{FF2B5EF4-FFF2-40B4-BE49-F238E27FC236}">
                <a16:creationId xmlns:a16="http://schemas.microsoft.com/office/drawing/2014/main" id="{1DCA5E4B-BBF9-CD44-99E9-C4437E60765F}"/>
              </a:ext>
            </a:extLst>
          </p:cNvPr>
          <p:cNvSpPr txBox="1"/>
          <p:nvPr/>
        </p:nvSpPr>
        <p:spPr>
          <a:xfrm>
            <a:off x="1524001" y="1563682"/>
            <a:ext cx="8760941" cy="4524315"/>
          </a:xfrm>
          <a:prstGeom prst="rect">
            <a:avLst/>
          </a:prstGeom>
          <a:noFill/>
        </p:spPr>
        <p:txBody>
          <a:bodyPr wrap="square" rtlCol="0">
            <a:spAutoFit/>
          </a:bodyPr>
          <a:lstStyle/>
          <a:p>
            <a:pPr marL="342900" indent="-342900">
              <a:buFont typeface="Arial" panose="020B0604020202020204" pitchFamily="34" charset="0"/>
              <a:buChar char="•"/>
            </a:pPr>
            <a:r>
              <a:rPr lang="en-US" sz="2400" dirty="0">
                <a:latin typeface="Cambria" panose="02040503050406030204" pitchFamily="18" charset="0"/>
                <a:ea typeface="Cambria" charset="0"/>
                <a:cs typeface="Cambria" charset="0"/>
              </a:rPr>
              <a:t>We test </a:t>
            </a:r>
            <a:r>
              <a:rPr lang="en-US" sz="2400" b="1" dirty="0">
                <a:solidFill>
                  <a:schemeClr val="accent2">
                    <a:lumMod val="75000"/>
                  </a:schemeClr>
                </a:solidFill>
                <a:latin typeface="Cambria" panose="02040503050406030204" pitchFamily="18" charset="0"/>
                <a:ea typeface="Cambria" charset="0"/>
                <a:cs typeface="Cambria" charset="0"/>
              </a:rPr>
              <a:t>several data patterns</a:t>
            </a:r>
            <a:r>
              <a:rPr lang="en-US" sz="2400" dirty="0">
                <a:solidFill>
                  <a:schemeClr val="accent2">
                    <a:lumMod val="75000"/>
                  </a:schemeClr>
                </a:solidFill>
                <a:latin typeface="Cambria" panose="02040503050406030204" pitchFamily="18" charset="0"/>
                <a:ea typeface="Cambria" charset="0"/>
                <a:cs typeface="Cambria" charset="0"/>
              </a:rPr>
              <a:t> </a:t>
            </a:r>
            <a:r>
              <a:rPr lang="en-US" sz="2400" dirty="0">
                <a:latin typeface="Cambria" panose="02040503050406030204" pitchFamily="18" charset="0"/>
                <a:ea typeface="Cambria" charset="0"/>
                <a:cs typeface="Cambria" charset="0"/>
              </a:rPr>
              <a:t>typically examined in prior work to identify the worst-case data pattern </a:t>
            </a:r>
          </a:p>
          <a:p>
            <a:pPr marL="342900" indent="-342900">
              <a:buFont typeface="Arial" panose="020B0604020202020204" pitchFamily="34" charset="0"/>
              <a:buChar char="•"/>
            </a:pPr>
            <a:endParaRPr lang="en-US" sz="2400" b="1" dirty="0">
              <a:latin typeface="Cambria" panose="02040503050406030204" pitchFamily="18" charset="0"/>
              <a:ea typeface="Cambria" charset="0"/>
              <a:cs typeface="Cambria" charset="0"/>
            </a:endParaRPr>
          </a:p>
          <a:p>
            <a:pPr marL="342900" indent="-342900">
              <a:buFont typeface="Arial" panose="020B0604020202020204" pitchFamily="34" charset="0"/>
              <a:buChar char="•"/>
            </a:pPr>
            <a:endParaRPr lang="en-US" sz="2400" b="1" dirty="0">
              <a:latin typeface="Cambria" panose="02040503050406030204" pitchFamily="18" charset="0"/>
              <a:ea typeface="Cambria" charset="0"/>
              <a:cs typeface="Cambria" charset="0"/>
            </a:endParaRPr>
          </a:p>
          <a:p>
            <a:pPr marL="342900" indent="-342900">
              <a:buFont typeface="Arial" panose="020B0604020202020204" pitchFamily="34" charset="0"/>
              <a:buChar char="•"/>
            </a:pPr>
            <a:r>
              <a:rPr lang="en-US" sz="2400" dirty="0">
                <a:latin typeface="Cambria" panose="02040503050406030204" pitchFamily="18" charset="0"/>
              </a:rPr>
              <a:t>The worst-case data pattern is </a:t>
            </a:r>
            <a:r>
              <a:rPr lang="en-US" sz="2400" b="1" dirty="0">
                <a:solidFill>
                  <a:srgbClr val="538234"/>
                </a:solidFill>
                <a:latin typeface="Cambria" panose="02040503050406030204" pitchFamily="18" charset="0"/>
              </a:rPr>
              <a:t>consistent across chips </a:t>
            </a:r>
            <a:r>
              <a:rPr lang="en-US" sz="2400" dirty="0">
                <a:latin typeface="Cambria" panose="02040503050406030204" pitchFamily="18" charset="0"/>
              </a:rPr>
              <a:t>of the same manufacturer and DRAM type-node configuration</a:t>
            </a:r>
            <a:endParaRPr lang="en-US" sz="2400" b="1" dirty="0">
              <a:latin typeface="Cambria" panose="02040503050406030204" pitchFamily="18" charset="0"/>
              <a:ea typeface="Cambria" charset="0"/>
              <a:cs typeface="Cambria" charset="0"/>
            </a:endParaRPr>
          </a:p>
          <a:p>
            <a:pPr marL="342900" indent="-342900">
              <a:buFont typeface="Arial" panose="020B0604020202020204" pitchFamily="34" charset="0"/>
              <a:buChar char="•"/>
            </a:pPr>
            <a:endParaRPr lang="en-US" sz="2400" b="1" dirty="0">
              <a:latin typeface="Cambria" panose="02040503050406030204" pitchFamily="18" charset="0"/>
              <a:ea typeface="Cambria" charset="0"/>
              <a:cs typeface="Cambria" charset="0"/>
            </a:endParaRPr>
          </a:p>
          <a:p>
            <a:pPr marL="342900" indent="-342900">
              <a:buFont typeface="Arial" panose="020B0604020202020204" pitchFamily="34" charset="0"/>
              <a:buChar char="•"/>
            </a:pPr>
            <a:endParaRPr lang="en-US" sz="2400" b="1" dirty="0">
              <a:latin typeface="Cambria" panose="02040503050406030204" pitchFamily="18" charset="0"/>
              <a:ea typeface="Cambria" charset="0"/>
              <a:cs typeface="Cambria" charset="0"/>
            </a:endParaRPr>
          </a:p>
          <a:p>
            <a:pPr marL="342900" indent="-342900">
              <a:buFont typeface="Arial" panose="020B0604020202020204" pitchFamily="34" charset="0"/>
              <a:buChar char="•"/>
            </a:pPr>
            <a:r>
              <a:rPr lang="en-US" sz="2400" dirty="0">
                <a:latin typeface="Cambria" panose="02040503050406030204" pitchFamily="18" charset="0"/>
                <a:ea typeface="Cambria" charset="0"/>
                <a:cs typeface="Cambria" charset="0"/>
              </a:rPr>
              <a:t>We use the </a:t>
            </a:r>
            <a:r>
              <a:rPr lang="en-US" sz="2400" b="1" dirty="0">
                <a:solidFill>
                  <a:schemeClr val="accent5">
                    <a:lumMod val="75000"/>
                  </a:schemeClr>
                </a:solidFill>
                <a:latin typeface="Cambria" panose="02040503050406030204" pitchFamily="18" charset="0"/>
                <a:ea typeface="Cambria" charset="0"/>
                <a:cs typeface="Cambria" charset="0"/>
              </a:rPr>
              <a:t>worst-case data pattern </a:t>
            </a:r>
            <a:r>
              <a:rPr lang="en-US" sz="2400" dirty="0">
                <a:latin typeface="Cambria" panose="02040503050406030204" pitchFamily="18" charset="0"/>
                <a:ea typeface="Cambria" charset="0"/>
                <a:cs typeface="Cambria" charset="0"/>
              </a:rPr>
              <a:t>per DRAM chip to characterize each chip at </a:t>
            </a:r>
            <a:r>
              <a:rPr lang="en-US" sz="2400" b="1" dirty="0">
                <a:solidFill>
                  <a:schemeClr val="accent5">
                    <a:lumMod val="75000"/>
                  </a:schemeClr>
                </a:solidFill>
                <a:latin typeface="Cambria" panose="02040503050406030204" pitchFamily="18" charset="0"/>
                <a:ea typeface="Cambria" charset="0"/>
                <a:cs typeface="Cambria" charset="0"/>
              </a:rPr>
              <a:t>worst-case conditions</a:t>
            </a:r>
            <a:r>
              <a:rPr lang="en-US" sz="2400" b="1" dirty="0">
                <a:latin typeface="Cambria" panose="02040503050406030204" pitchFamily="18" charset="0"/>
                <a:ea typeface="Cambria" charset="0"/>
                <a:cs typeface="Cambria" charset="0"/>
              </a:rPr>
              <a:t> </a:t>
            </a:r>
            <a:r>
              <a:rPr lang="en-US" sz="2400" dirty="0">
                <a:latin typeface="Cambria" panose="02040503050406030204" pitchFamily="18" charset="0"/>
                <a:ea typeface="Cambria" charset="0"/>
                <a:cs typeface="Cambria" charset="0"/>
              </a:rPr>
              <a:t>and </a:t>
            </a:r>
            <a:r>
              <a:rPr lang="en-US" sz="2400" b="1" dirty="0">
                <a:solidFill>
                  <a:schemeClr val="accent5">
                    <a:lumMod val="75000"/>
                  </a:schemeClr>
                </a:solidFill>
                <a:latin typeface="Cambria" panose="02040503050406030204" pitchFamily="18" charset="0"/>
                <a:ea typeface="Cambria" charset="0"/>
                <a:cs typeface="Cambria" charset="0"/>
              </a:rPr>
              <a:t>minimize the extensive testing time</a:t>
            </a:r>
          </a:p>
          <a:p>
            <a:pPr marL="342900" indent="-342900">
              <a:buFont typeface="Arial" panose="020B0604020202020204" pitchFamily="34" charset="0"/>
              <a:buChar char="•"/>
            </a:pPr>
            <a:endParaRPr lang="en-US" sz="2400" dirty="0">
              <a:latin typeface="Cambria" panose="02040503050406030204" pitchFamily="18" charset="0"/>
            </a:endParaRPr>
          </a:p>
        </p:txBody>
      </p:sp>
      <p:sp>
        <p:nvSpPr>
          <p:cNvPr id="8" name="Rectangle 7">
            <a:extLst>
              <a:ext uri="{FF2B5EF4-FFF2-40B4-BE49-F238E27FC236}">
                <a16:creationId xmlns:a16="http://schemas.microsoft.com/office/drawing/2014/main" id="{F9BBFBA9-A018-3744-AB59-E197AE849163}"/>
              </a:ext>
            </a:extLst>
          </p:cNvPr>
          <p:cNvSpPr/>
          <p:nvPr/>
        </p:nvSpPr>
        <p:spPr>
          <a:xfrm>
            <a:off x="3812356" y="6087997"/>
            <a:ext cx="5174493" cy="461665"/>
          </a:xfrm>
          <a:prstGeom prst="rect">
            <a:avLst/>
          </a:prstGeom>
        </p:spPr>
        <p:txBody>
          <a:bodyPr wrap="none">
            <a:spAutoFit/>
          </a:bodyPr>
          <a:lstStyle/>
          <a:p>
            <a:pPr marL="274320"/>
            <a:r>
              <a:rPr lang="en-US" sz="2400" b="1" dirty="0">
                <a:solidFill>
                  <a:srgbClr val="7030A0"/>
                </a:solidFill>
              </a:rPr>
              <a:t>[More detail and figures in paper]</a:t>
            </a:r>
            <a:endParaRPr lang="en-US" sz="2000" dirty="0">
              <a:solidFill>
                <a:srgbClr val="7030A0"/>
              </a:solidFill>
            </a:endParaRPr>
          </a:p>
        </p:txBody>
      </p:sp>
    </p:spTree>
    <p:extLst>
      <p:ext uri="{BB962C8B-B14F-4D97-AF65-F5344CB8AC3E}">
        <p14:creationId xmlns:p14="http://schemas.microsoft.com/office/powerpoint/2010/main" val="29805590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7E43A-134B-C348-B525-144286F21820}"/>
              </a:ext>
            </a:extLst>
          </p:cNvPr>
          <p:cNvSpPr>
            <a:spLocks noGrp="1"/>
          </p:cNvSpPr>
          <p:nvPr>
            <p:ph type="title"/>
          </p:nvPr>
        </p:nvSpPr>
        <p:spPr>
          <a:xfrm>
            <a:off x="923261" y="-93664"/>
            <a:ext cx="10515600" cy="1325563"/>
          </a:xfrm>
        </p:spPr>
        <p:txBody>
          <a:bodyPr/>
          <a:lstStyle/>
          <a:p>
            <a:r>
              <a:rPr lang="en-US" b="1" dirty="0"/>
              <a:t>3. Hammer Count (HC) Effects</a:t>
            </a:r>
          </a:p>
        </p:txBody>
      </p:sp>
      <p:pic>
        <p:nvPicPr>
          <p:cNvPr id="4" name="Picture 3">
            <a:extLst>
              <a:ext uri="{FF2B5EF4-FFF2-40B4-BE49-F238E27FC236}">
                <a16:creationId xmlns:a16="http://schemas.microsoft.com/office/drawing/2014/main" id="{71ADAEFF-6FB2-6A4E-9C6F-344EC4D4DFCE}"/>
              </a:ext>
            </a:extLst>
          </p:cNvPr>
          <p:cNvPicPr>
            <a:picLocks noChangeAspect="1"/>
          </p:cNvPicPr>
          <p:nvPr/>
        </p:nvPicPr>
        <p:blipFill>
          <a:blip r:embed="rId3"/>
          <a:stretch>
            <a:fillRect/>
          </a:stretch>
        </p:blipFill>
        <p:spPr>
          <a:xfrm>
            <a:off x="2978150" y="1231900"/>
            <a:ext cx="6235700" cy="4394200"/>
          </a:xfrm>
          <a:prstGeom prst="rect">
            <a:avLst/>
          </a:prstGeom>
        </p:spPr>
      </p:pic>
      <p:sp>
        <p:nvSpPr>
          <p:cNvPr id="5" name="Rectangle 4">
            <a:extLst>
              <a:ext uri="{FF2B5EF4-FFF2-40B4-BE49-F238E27FC236}">
                <a16:creationId xmlns:a16="http://schemas.microsoft.com/office/drawing/2014/main" id="{961989BE-1194-E447-8F5A-94CDDD1DD649}"/>
              </a:ext>
            </a:extLst>
          </p:cNvPr>
          <p:cNvSpPr/>
          <p:nvPr/>
        </p:nvSpPr>
        <p:spPr>
          <a:xfrm>
            <a:off x="1694122" y="691996"/>
            <a:ext cx="8973879" cy="446276"/>
          </a:xfrm>
          <a:prstGeom prst="rect">
            <a:avLst/>
          </a:prstGeom>
        </p:spPr>
        <p:txBody>
          <a:bodyPr wrap="square">
            <a:spAutoFit/>
          </a:bodyPr>
          <a:lstStyle/>
          <a:p>
            <a:r>
              <a:rPr lang="en-US" sz="2300" i="1" dirty="0">
                <a:solidFill>
                  <a:srgbClr val="C00000"/>
                </a:solidFill>
                <a:latin typeface="Cambria" panose="02040503050406030204" pitchFamily="18" charset="0"/>
              </a:rPr>
              <a:t>Q. How does the Hammer Count affect the number of bit flips induced?</a:t>
            </a:r>
          </a:p>
        </p:txBody>
      </p:sp>
      <p:sp>
        <p:nvSpPr>
          <p:cNvPr id="3" name="Rectangle 2">
            <a:extLst>
              <a:ext uri="{FF2B5EF4-FFF2-40B4-BE49-F238E27FC236}">
                <a16:creationId xmlns:a16="http://schemas.microsoft.com/office/drawing/2014/main" id="{17950FAB-7F7B-F942-BD40-D22C8F49160B}"/>
              </a:ext>
            </a:extLst>
          </p:cNvPr>
          <p:cNvSpPr/>
          <p:nvPr/>
        </p:nvSpPr>
        <p:spPr>
          <a:xfrm>
            <a:off x="5329383" y="1231900"/>
            <a:ext cx="2521527" cy="33828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E369D0E0-EE04-3A43-A3C3-AC6D1645EF77}"/>
              </a:ext>
            </a:extLst>
          </p:cNvPr>
          <p:cNvSpPr txBox="1"/>
          <p:nvPr/>
        </p:nvSpPr>
        <p:spPr>
          <a:xfrm>
            <a:off x="5563564" y="1231901"/>
            <a:ext cx="2759089" cy="461665"/>
          </a:xfrm>
          <a:prstGeom prst="rect">
            <a:avLst/>
          </a:prstGeom>
          <a:noFill/>
        </p:spPr>
        <p:txBody>
          <a:bodyPr wrap="none" rtlCol="0">
            <a:spAutoFit/>
          </a:bodyPr>
          <a:lstStyle/>
          <a:p>
            <a:r>
              <a:rPr lang="en-US" sz="2400" b="1" dirty="0"/>
              <a:t>Mfr. A  DDR4-new</a:t>
            </a:r>
          </a:p>
        </p:txBody>
      </p:sp>
      <p:sp>
        <p:nvSpPr>
          <p:cNvPr id="7" name="TextBox 6">
            <a:extLst>
              <a:ext uri="{FF2B5EF4-FFF2-40B4-BE49-F238E27FC236}">
                <a16:creationId xmlns:a16="http://schemas.microsoft.com/office/drawing/2014/main" id="{5A0311E7-88F6-7046-97C0-2F83DC363BF5}"/>
              </a:ext>
            </a:extLst>
          </p:cNvPr>
          <p:cNvSpPr txBox="1"/>
          <p:nvPr/>
        </p:nvSpPr>
        <p:spPr>
          <a:xfrm>
            <a:off x="3472295" y="5885820"/>
            <a:ext cx="6235700" cy="830997"/>
          </a:xfrm>
          <a:prstGeom prst="rect">
            <a:avLst/>
          </a:prstGeom>
          <a:noFill/>
        </p:spPr>
        <p:txBody>
          <a:bodyPr wrap="square" rtlCol="0">
            <a:spAutoFit/>
          </a:bodyPr>
          <a:lstStyle/>
          <a:p>
            <a:pPr algn="ctr"/>
            <a:r>
              <a:rPr lang="en-US" sz="2400" b="1" dirty="0">
                <a:solidFill>
                  <a:srgbClr val="7030A0"/>
                </a:solidFill>
              </a:rPr>
              <a:t>Hammer Count = 2 Accesses, </a:t>
            </a:r>
          </a:p>
          <a:p>
            <a:pPr algn="ctr"/>
            <a:r>
              <a:rPr lang="en-US" sz="2400" b="1" dirty="0">
                <a:solidFill>
                  <a:srgbClr val="7030A0"/>
                </a:solidFill>
              </a:rPr>
              <a:t>one to each adjacent row of victim</a:t>
            </a:r>
          </a:p>
        </p:txBody>
      </p:sp>
    </p:spTree>
    <p:extLst>
      <p:ext uri="{BB962C8B-B14F-4D97-AF65-F5344CB8AC3E}">
        <p14:creationId xmlns:p14="http://schemas.microsoft.com/office/powerpoint/2010/main" val="2774079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2B4E19-0334-48C9-A8D9-A2C1CAB3F9F2}"/>
              </a:ext>
            </a:extLst>
          </p:cNvPr>
          <p:cNvSpPr>
            <a:spLocks noGrp="1"/>
          </p:cNvSpPr>
          <p:nvPr>
            <p:ph type="title"/>
          </p:nvPr>
        </p:nvSpPr>
        <p:spPr/>
        <p:txBody>
          <a:bodyPr/>
          <a:lstStyle/>
          <a:p>
            <a:r>
              <a:rPr lang="en-US" altLang="zh-CN" dirty="0"/>
              <a:t>Outline</a:t>
            </a:r>
            <a:endParaRPr lang="zh-CN" altLang="en-US" dirty="0"/>
          </a:p>
        </p:txBody>
      </p:sp>
      <p:sp>
        <p:nvSpPr>
          <p:cNvPr id="3" name="内容占位符 2">
            <a:extLst>
              <a:ext uri="{FF2B5EF4-FFF2-40B4-BE49-F238E27FC236}">
                <a16:creationId xmlns:a16="http://schemas.microsoft.com/office/drawing/2014/main" id="{B6F96825-0FB7-4B8E-892F-987068793500}"/>
              </a:ext>
            </a:extLst>
          </p:cNvPr>
          <p:cNvSpPr>
            <a:spLocks noGrp="1"/>
          </p:cNvSpPr>
          <p:nvPr>
            <p:ph idx="1"/>
          </p:nvPr>
        </p:nvSpPr>
        <p:spPr/>
        <p:txBody>
          <a:bodyPr/>
          <a:lstStyle/>
          <a:p>
            <a:r>
              <a:rPr lang="en-US" altLang="zh-CN" dirty="0" err="1"/>
              <a:t>RowHammer</a:t>
            </a:r>
            <a:r>
              <a:rPr lang="en-US" altLang="zh-CN" dirty="0"/>
              <a:t> Introduction</a:t>
            </a:r>
          </a:p>
          <a:p>
            <a:r>
              <a:rPr lang="en-US" altLang="zh-CN" dirty="0"/>
              <a:t>DRAM Background</a:t>
            </a:r>
          </a:p>
          <a:p>
            <a:r>
              <a:rPr lang="en-US" altLang="zh-CN" dirty="0"/>
              <a:t>Motivation and Goal</a:t>
            </a:r>
          </a:p>
          <a:p>
            <a:r>
              <a:rPr lang="en-US" altLang="zh-CN" dirty="0"/>
              <a:t>Experimental Methodology</a:t>
            </a:r>
          </a:p>
          <a:p>
            <a:r>
              <a:rPr lang="en-US" altLang="zh-CN" dirty="0"/>
              <a:t>Characterization Results</a:t>
            </a:r>
          </a:p>
          <a:p>
            <a:r>
              <a:rPr lang="en-US" altLang="zh-CN" dirty="0"/>
              <a:t>Evaluation of Mitigation Mechanisms</a:t>
            </a:r>
          </a:p>
          <a:p>
            <a:r>
              <a:rPr lang="en-US" altLang="zh-CN" dirty="0" err="1"/>
              <a:t>RowHammer</a:t>
            </a:r>
            <a:r>
              <a:rPr lang="en-US" altLang="zh-CN" dirty="0"/>
              <a:t> Solutions Going Forward</a:t>
            </a:r>
          </a:p>
          <a:p>
            <a:r>
              <a:rPr lang="en-US" altLang="zh-CN" dirty="0"/>
              <a:t>Conclusion</a:t>
            </a:r>
          </a:p>
          <a:p>
            <a:endParaRPr lang="en-US" altLang="zh-CN" dirty="0"/>
          </a:p>
          <a:p>
            <a:endParaRPr lang="zh-CN" altLang="en-US" dirty="0"/>
          </a:p>
        </p:txBody>
      </p:sp>
    </p:spTree>
    <p:extLst>
      <p:ext uri="{BB962C8B-B14F-4D97-AF65-F5344CB8AC3E}">
        <p14:creationId xmlns:p14="http://schemas.microsoft.com/office/powerpoint/2010/main" val="326686737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D8FFA-84CB-5E49-93F5-900D54873C78}"/>
              </a:ext>
            </a:extLst>
          </p:cNvPr>
          <p:cNvSpPr>
            <a:spLocks noGrp="1"/>
          </p:cNvSpPr>
          <p:nvPr>
            <p:ph type="title"/>
          </p:nvPr>
        </p:nvSpPr>
        <p:spPr>
          <a:xfrm>
            <a:off x="939371" y="179807"/>
            <a:ext cx="10515600" cy="1325563"/>
          </a:xfrm>
        </p:spPr>
        <p:txBody>
          <a:bodyPr/>
          <a:lstStyle/>
          <a:p>
            <a:r>
              <a:rPr lang="en-US" b="1" dirty="0"/>
              <a:t>3. Hammer Count (HC) Effects</a:t>
            </a:r>
          </a:p>
        </p:txBody>
      </p:sp>
      <p:sp>
        <p:nvSpPr>
          <p:cNvPr id="6" name="Rectangle 5">
            <a:extLst>
              <a:ext uri="{FF2B5EF4-FFF2-40B4-BE49-F238E27FC236}">
                <a16:creationId xmlns:a16="http://schemas.microsoft.com/office/drawing/2014/main" id="{24E0BBC6-71E9-C049-9D8F-53BDF22CBC49}"/>
              </a:ext>
            </a:extLst>
          </p:cNvPr>
          <p:cNvSpPr/>
          <p:nvPr/>
        </p:nvSpPr>
        <p:spPr>
          <a:xfrm>
            <a:off x="1521802" y="5416841"/>
            <a:ext cx="9144000" cy="830997"/>
          </a:xfrm>
          <a:prstGeom prst="rect">
            <a:avLst/>
          </a:prstGeom>
          <a:solidFill>
            <a:schemeClr val="accent6">
              <a:lumMod val="40000"/>
              <a:lumOff val="60000"/>
            </a:schemeClr>
          </a:solidFill>
        </p:spPr>
        <p:txBody>
          <a:bodyPr wrap="square">
            <a:spAutoFit/>
          </a:bodyPr>
          <a:lstStyle/>
          <a:p>
            <a:pPr algn="ctr"/>
            <a:r>
              <a:rPr lang="en-US" sz="2400" b="1" dirty="0" err="1">
                <a:solidFill>
                  <a:srgbClr val="C00000"/>
                </a:solidFill>
                <a:latin typeface="Cambria" panose="02040503050406030204" pitchFamily="18" charset="0"/>
              </a:rPr>
              <a:t>RowHammer</a:t>
            </a:r>
            <a:r>
              <a:rPr lang="en-US" sz="2400" b="1" dirty="0">
                <a:solidFill>
                  <a:srgbClr val="C00000"/>
                </a:solidFill>
                <a:latin typeface="Cambria" panose="02040503050406030204" pitchFamily="18" charset="0"/>
              </a:rPr>
              <a:t> bit flip rates (i.e., </a:t>
            </a:r>
            <a:r>
              <a:rPr lang="en-US" sz="2400" b="1" dirty="0" err="1">
                <a:solidFill>
                  <a:srgbClr val="C00000"/>
                </a:solidFill>
                <a:latin typeface="Cambria" panose="02040503050406030204" pitchFamily="18" charset="0"/>
              </a:rPr>
              <a:t>RowHammer</a:t>
            </a:r>
            <a:r>
              <a:rPr lang="en-US" sz="2400" b="1" dirty="0">
                <a:solidFill>
                  <a:srgbClr val="C00000"/>
                </a:solidFill>
                <a:latin typeface="Cambria" panose="02040503050406030204" pitchFamily="18" charset="0"/>
              </a:rPr>
              <a:t> vulnerability)</a:t>
            </a:r>
          </a:p>
          <a:p>
            <a:pPr algn="ctr"/>
            <a:r>
              <a:rPr lang="en-US" sz="2400" b="1" dirty="0">
                <a:solidFill>
                  <a:srgbClr val="C00000"/>
                </a:solidFill>
                <a:latin typeface="Cambria" panose="02040503050406030204" pitchFamily="18" charset="0"/>
              </a:rPr>
              <a:t>increase with technology node generation</a:t>
            </a:r>
          </a:p>
        </p:txBody>
      </p:sp>
      <p:pic>
        <p:nvPicPr>
          <p:cNvPr id="12" name="Picture 11">
            <a:extLst>
              <a:ext uri="{FF2B5EF4-FFF2-40B4-BE49-F238E27FC236}">
                <a16:creationId xmlns:a16="http://schemas.microsoft.com/office/drawing/2014/main" id="{BAE25116-7200-0C45-B9FB-88DAB18A9DF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76400" y="1280083"/>
            <a:ext cx="8772525" cy="2469931"/>
          </a:xfrm>
          <a:prstGeom prst="rect">
            <a:avLst/>
          </a:prstGeom>
        </p:spPr>
      </p:pic>
      <p:grpSp>
        <p:nvGrpSpPr>
          <p:cNvPr id="27" name="Group 26">
            <a:extLst>
              <a:ext uri="{FF2B5EF4-FFF2-40B4-BE49-F238E27FC236}">
                <a16:creationId xmlns:a16="http://schemas.microsoft.com/office/drawing/2014/main" id="{BAC664BD-CED8-BE4A-8EC3-3FD2C7499098}"/>
              </a:ext>
            </a:extLst>
          </p:cNvPr>
          <p:cNvGrpSpPr/>
          <p:nvPr/>
        </p:nvGrpSpPr>
        <p:grpSpPr>
          <a:xfrm>
            <a:off x="2811100" y="2199234"/>
            <a:ext cx="1399649" cy="420817"/>
            <a:chOff x="1228484" y="2199233"/>
            <a:chExt cx="1399649" cy="420817"/>
          </a:xfrm>
        </p:grpSpPr>
        <p:sp>
          <p:nvSpPr>
            <p:cNvPr id="13" name="Rectangle 12">
              <a:extLst>
                <a:ext uri="{FF2B5EF4-FFF2-40B4-BE49-F238E27FC236}">
                  <a16:creationId xmlns:a16="http://schemas.microsoft.com/office/drawing/2014/main" id="{C2BFDBA6-7CD4-AD47-95D4-1642CA8F1FE1}"/>
                </a:ext>
              </a:extLst>
            </p:cNvPr>
            <p:cNvSpPr/>
            <p:nvPr/>
          </p:nvSpPr>
          <p:spPr>
            <a:xfrm rot="19603482">
              <a:off x="1228484" y="2199233"/>
              <a:ext cx="1003821" cy="21565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1" name="Group 20">
              <a:extLst>
                <a:ext uri="{FF2B5EF4-FFF2-40B4-BE49-F238E27FC236}">
                  <a16:creationId xmlns:a16="http://schemas.microsoft.com/office/drawing/2014/main" id="{E17BE2F1-BF39-EE42-A342-77A2A671E80B}"/>
                </a:ext>
              </a:extLst>
            </p:cNvPr>
            <p:cNvGrpSpPr/>
            <p:nvPr/>
          </p:nvGrpSpPr>
          <p:grpSpPr>
            <a:xfrm>
              <a:off x="1624032" y="2382218"/>
              <a:ext cx="1004101" cy="237832"/>
              <a:chOff x="1624032" y="2382218"/>
              <a:chExt cx="1004101" cy="237832"/>
            </a:xfrm>
          </p:grpSpPr>
          <p:sp>
            <p:nvSpPr>
              <p:cNvPr id="15" name="Rectangle 14">
                <a:extLst>
                  <a:ext uri="{FF2B5EF4-FFF2-40B4-BE49-F238E27FC236}">
                    <a16:creationId xmlns:a16="http://schemas.microsoft.com/office/drawing/2014/main" id="{B2E1EA25-F6FE-A146-8206-EADB2AACDBED}"/>
                  </a:ext>
                </a:extLst>
              </p:cNvPr>
              <p:cNvSpPr/>
              <p:nvPr/>
            </p:nvSpPr>
            <p:spPr>
              <a:xfrm rot="19675068">
                <a:off x="1633764" y="2382218"/>
                <a:ext cx="994369" cy="15992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32E901CF-EB08-E141-98EF-9143C5026A9C}"/>
                  </a:ext>
                </a:extLst>
              </p:cNvPr>
              <p:cNvSpPr/>
              <p:nvPr/>
            </p:nvSpPr>
            <p:spPr>
              <a:xfrm rot="19675068">
                <a:off x="1624032" y="2474541"/>
                <a:ext cx="342223" cy="1455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6" name="Group 25">
            <a:extLst>
              <a:ext uri="{FF2B5EF4-FFF2-40B4-BE49-F238E27FC236}">
                <a16:creationId xmlns:a16="http://schemas.microsoft.com/office/drawing/2014/main" id="{A4097676-E3C1-BB42-8174-79C3627DF91A}"/>
              </a:ext>
            </a:extLst>
          </p:cNvPr>
          <p:cNvGrpSpPr/>
          <p:nvPr/>
        </p:nvGrpSpPr>
        <p:grpSpPr>
          <a:xfrm>
            <a:off x="5972779" y="2146569"/>
            <a:ext cx="1256737" cy="682953"/>
            <a:chOff x="4507393" y="2134845"/>
            <a:chExt cx="1256737" cy="682953"/>
          </a:xfrm>
        </p:grpSpPr>
        <p:sp>
          <p:nvSpPr>
            <p:cNvPr id="17" name="Rectangle 16">
              <a:extLst>
                <a:ext uri="{FF2B5EF4-FFF2-40B4-BE49-F238E27FC236}">
                  <a16:creationId xmlns:a16="http://schemas.microsoft.com/office/drawing/2014/main" id="{6C7DA583-7A44-8446-B4AB-D8DF9F31F4A6}"/>
                </a:ext>
              </a:extLst>
            </p:cNvPr>
            <p:cNvSpPr/>
            <p:nvPr/>
          </p:nvSpPr>
          <p:spPr>
            <a:xfrm rot="19934469">
              <a:off x="4507393" y="2134845"/>
              <a:ext cx="1021405" cy="2140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0" name="Group 19">
              <a:extLst>
                <a:ext uri="{FF2B5EF4-FFF2-40B4-BE49-F238E27FC236}">
                  <a16:creationId xmlns:a16="http://schemas.microsoft.com/office/drawing/2014/main" id="{6D6DC291-6E47-BA47-A173-F6F40611A9D5}"/>
                </a:ext>
              </a:extLst>
            </p:cNvPr>
            <p:cNvGrpSpPr/>
            <p:nvPr/>
          </p:nvGrpSpPr>
          <p:grpSpPr>
            <a:xfrm>
              <a:off x="4742725" y="2354450"/>
              <a:ext cx="1021405" cy="463348"/>
              <a:chOff x="4742725" y="2354450"/>
              <a:chExt cx="1021405" cy="463348"/>
            </a:xfrm>
          </p:grpSpPr>
          <p:sp>
            <p:nvSpPr>
              <p:cNvPr id="18" name="Rectangle 17">
                <a:extLst>
                  <a:ext uri="{FF2B5EF4-FFF2-40B4-BE49-F238E27FC236}">
                    <a16:creationId xmlns:a16="http://schemas.microsoft.com/office/drawing/2014/main" id="{CE419E10-DAB9-A246-A8C8-18D7DEA1D882}"/>
                  </a:ext>
                </a:extLst>
              </p:cNvPr>
              <p:cNvSpPr/>
              <p:nvPr/>
            </p:nvSpPr>
            <p:spPr>
              <a:xfrm rot="19748214">
                <a:off x="4742725" y="2354450"/>
                <a:ext cx="1021405" cy="2140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E71095BA-464F-714D-B387-3AAD549D6627}"/>
                  </a:ext>
                </a:extLst>
              </p:cNvPr>
              <p:cNvSpPr/>
              <p:nvPr/>
            </p:nvSpPr>
            <p:spPr>
              <a:xfrm rot="19934469">
                <a:off x="4787734" y="2554326"/>
                <a:ext cx="93978" cy="263472"/>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grpSp>
        <p:nvGrpSpPr>
          <p:cNvPr id="25" name="Group 24">
            <a:extLst>
              <a:ext uri="{FF2B5EF4-FFF2-40B4-BE49-F238E27FC236}">
                <a16:creationId xmlns:a16="http://schemas.microsoft.com/office/drawing/2014/main" id="{5D59BE2E-EEB4-5440-89A6-7DE727427385}"/>
              </a:ext>
            </a:extLst>
          </p:cNvPr>
          <p:cNvGrpSpPr/>
          <p:nvPr/>
        </p:nvGrpSpPr>
        <p:grpSpPr>
          <a:xfrm>
            <a:off x="8718897" y="2492293"/>
            <a:ext cx="1683102" cy="695673"/>
            <a:chOff x="7405911" y="2515738"/>
            <a:chExt cx="1683102" cy="695673"/>
          </a:xfrm>
        </p:grpSpPr>
        <p:sp>
          <p:nvSpPr>
            <p:cNvPr id="22" name="Rectangle 21">
              <a:extLst>
                <a:ext uri="{FF2B5EF4-FFF2-40B4-BE49-F238E27FC236}">
                  <a16:creationId xmlns:a16="http://schemas.microsoft.com/office/drawing/2014/main" id="{9EE47BF9-E381-C340-9E92-CD81EB41CAEF}"/>
                </a:ext>
              </a:extLst>
            </p:cNvPr>
            <p:cNvSpPr/>
            <p:nvPr/>
          </p:nvSpPr>
          <p:spPr>
            <a:xfrm>
              <a:off x="7405911" y="2515738"/>
              <a:ext cx="1049103" cy="214009"/>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91130A4-50BF-4649-B3D7-EA609D1670C7}"/>
                </a:ext>
              </a:extLst>
            </p:cNvPr>
            <p:cNvSpPr/>
            <p:nvPr/>
          </p:nvSpPr>
          <p:spPr>
            <a:xfrm>
              <a:off x="8067608" y="3066673"/>
              <a:ext cx="1021405" cy="144738"/>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BF9E37D5-5C87-2E4D-B719-3D462CA63DB5}"/>
                </a:ext>
              </a:extLst>
            </p:cNvPr>
            <p:cNvSpPr/>
            <p:nvPr/>
          </p:nvSpPr>
          <p:spPr>
            <a:xfrm>
              <a:off x="8601075" y="2667373"/>
              <a:ext cx="171450" cy="25997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9" name="Rectangle 28">
            <a:extLst>
              <a:ext uri="{FF2B5EF4-FFF2-40B4-BE49-F238E27FC236}">
                <a16:creationId xmlns:a16="http://schemas.microsoft.com/office/drawing/2014/main" id="{74757A73-67C1-1040-9B84-A65E5FFF3199}"/>
              </a:ext>
            </a:extLst>
          </p:cNvPr>
          <p:cNvSpPr/>
          <p:nvPr/>
        </p:nvSpPr>
        <p:spPr>
          <a:xfrm>
            <a:off x="1521802" y="4267750"/>
            <a:ext cx="9144000" cy="830997"/>
          </a:xfrm>
          <a:prstGeom prst="rect">
            <a:avLst/>
          </a:prstGeom>
          <a:solidFill>
            <a:schemeClr val="accent6">
              <a:lumMod val="40000"/>
              <a:lumOff val="60000"/>
            </a:schemeClr>
          </a:solidFill>
        </p:spPr>
        <p:txBody>
          <a:bodyPr wrap="square">
            <a:spAutoFit/>
          </a:bodyPr>
          <a:lstStyle/>
          <a:p>
            <a:pPr algn="ctr"/>
            <a:r>
              <a:rPr lang="en-US" sz="2400" dirty="0" err="1">
                <a:latin typeface="Cambria" panose="02040503050406030204" pitchFamily="18" charset="0"/>
              </a:rPr>
              <a:t>RowHammer</a:t>
            </a:r>
            <a:r>
              <a:rPr lang="en-US" sz="2400" dirty="0">
                <a:latin typeface="Cambria" panose="02040503050406030204" pitchFamily="18" charset="0"/>
              </a:rPr>
              <a:t> bit flip rates </a:t>
            </a:r>
            <a:r>
              <a:rPr lang="en-US" sz="2400" b="1" dirty="0">
                <a:solidFill>
                  <a:srgbClr val="C00000"/>
                </a:solidFill>
                <a:latin typeface="Cambria" panose="02040503050406030204" pitchFamily="18" charset="0"/>
              </a:rPr>
              <a:t>increase </a:t>
            </a:r>
          </a:p>
          <a:p>
            <a:pPr algn="ctr"/>
            <a:r>
              <a:rPr lang="en-US" sz="2400" dirty="0">
                <a:latin typeface="Cambria" panose="02040503050406030204" pitchFamily="18" charset="0"/>
              </a:rPr>
              <a:t>when going </a:t>
            </a:r>
            <a:r>
              <a:rPr lang="en-US" sz="2400" b="1" dirty="0">
                <a:solidFill>
                  <a:srgbClr val="002060"/>
                </a:solidFill>
                <a:latin typeface="Cambria" panose="02040503050406030204" pitchFamily="18" charset="0"/>
              </a:rPr>
              <a:t>from old to new </a:t>
            </a:r>
            <a:r>
              <a:rPr lang="en-US" sz="2400" dirty="0">
                <a:latin typeface="Cambria" panose="02040503050406030204" pitchFamily="18" charset="0"/>
              </a:rPr>
              <a:t>DDR4 technology node generations</a:t>
            </a:r>
            <a:endParaRPr lang="en-US" sz="2400" b="1" dirty="0">
              <a:solidFill>
                <a:srgbClr val="C00000"/>
              </a:solidFill>
              <a:latin typeface="Cambria" panose="02040503050406030204" pitchFamily="18" charset="0"/>
            </a:endParaRPr>
          </a:p>
        </p:txBody>
      </p:sp>
    </p:spTree>
    <p:extLst>
      <p:ext uri="{BB962C8B-B14F-4D97-AF65-F5344CB8AC3E}">
        <p14:creationId xmlns:p14="http://schemas.microsoft.com/office/powerpoint/2010/main" val="306954915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1599991" y="73724"/>
            <a:ext cx="8987622" cy="740193"/>
          </a:xfrm>
        </p:spPr>
        <p:txBody>
          <a:bodyPr/>
          <a:lstStyle/>
          <a:p>
            <a:r>
              <a:rPr lang="en-US" b="1" dirty="0"/>
              <a:t>4. Spatial Effects: Row Distance</a:t>
            </a:r>
          </a:p>
        </p:txBody>
      </p:sp>
      <p:pic>
        <p:nvPicPr>
          <p:cNvPr id="2" name="Picture 1">
            <a:extLst>
              <a:ext uri="{FF2B5EF4-FFF2-40B4-BE49-F238E27FC236}">
                <a16:creationId xmlns:a16="http://schemas.microsoft.com/office/drawing/2014/main" id="{42ABAE48-599C-A549-AC15-3F228553D92F}"/>
              </a:ext>
            </a:extLst>
          </p:cNvPr>
          <p:cNvPicPr>
            <a:picLocks noChangeAspect="1"/>
          </p:cNvPicPr>
          <p:nvPr/>
        </p:nvPicPr>
        <p:blipFill>
          <a:blip r:embed="rId3"/>
          <a:stretch>
            <a:fillRect/>
          </a:stretch>
        </p:blipFill>
        <p:spPr>
          <a:xfrm>
            <a:off x="2567935" y="1409700"/>
            <a:ext cx="6794500" cy="4038600"/>
          </a:xfrm>
          <a:prstGeom prst="rect">
            <a:avLst/>
          </a:prstGeom>
        </p:spPr>
      </p:pic>
      <p:sp>
        <p:nvSpPr>
          <p:cNvPr id="5" name="Rectangle 4">
            <a:extLst>
              <a:ext uri="{FF2B5EF4-FFF2-40B4-BE49-F238E27FC236}">
                <a16:creationId xmlns:a16="http://schemas.microsoft.com/office/drawing/2014/main" id="{2443FFCD-D120-EC4E-A45D-24FBD1790064}"/>
              </a:ext>
            </a:extLst>
          </p:cNvPr>
          <p:cNvSpPr/>
          <p:nvPr/>
        </p:nvSpPr>
        <p:spPr>
          <a:xfrm>
            <a:off x="1521802" y="5490002"/>
            <a:ext cx="9144000" cy="830997"/>
          </a:xfrm>
          <a:prstGeom prst="rect">
            <a:avLst/>
          </a:prstGeom>
          <a:solidFill>
            <a:schemeClr val="accent6">
              <a:lumMod val="40000"/>
              <a:lumOff val="60000"/>
            </a:schemeClr>
          </a:solidFill>
        </p:spPr>
        <p:txBody>
          <a:bodyPr wrap="square">
            <a:spAutoFit/>
          </a:bodyPr>
          <a:lstStyle/>
          <a:p>
            <a:pPr algn="ctr"/>
            <a:r>
              <a:rPr lang="en-US" sz="2400" dirty="0">
                <a:latin typeface="Cambria" panose="02040503050406030204" pitchFamily="18" charset="0"/>
              </a:rPr>
              <a:t>The number of </a:t>
            </a:r>
            <a:r>
              <a:rPr lang="en-US" sz="2400" dirty="0" err="1">
                <a:latin typeface="Cambria" panose="02040503050406030204" pitchFamily="18" charset="0"/>
              </a:rPr>
              <a:t>RowHammer</a:t>
            </a:r>
            <a:r>
              <a:rPr lang="en-US" sz="2400" dirty="0">
                <a:latin typeface="Cambria" panose="02040503050406030204" pitchFamily="18" charset="0"/>
              </a:rPr>
              <a:t> bit flips that occur in a given row decreases as the distance from the </a:t>
            </a:r>
            <a:r>
              <a:rPr lang="en-US" sz="2400" b="1" dirty="0">
                <a:latin typeface="Cambria" panose="02040503050406030204" pitchFamily="18" charset="0"/>
              </a:rPr>
              <a:t>victim row (row 0) </a:t>
            </a:r>
            <a:r>
              <a:rPr lang="en-US" sz="2400" dirty="0">
                <a:latin typeface="Cambria" panose="02040503050406030204" pitchFamily="18" charset="0"/>
              </a:rPr>
              <a:t>increases. </a:t>
            </a:r>
          </a:p>
        </p:txBody>
      </p:sp>
      <p:sp>
        <p:nvSpPr>
          <p:cNvPr id="6" name="Rectangle 5">
            <a:extLst>
              <a:ext uri="{FF2B5EF4-FFF2-40B4-BE49-F238E27FC236}">
                <a16:creationId xmlns:a16="http://schemas.microsoft.com/office/drawing/2014/main" id="{25188903-EF25-584A-95F6-E5750476CEAD}"/>
              </a:ext>
            </a:extLst>
          </p:cNvPr>
          <p:cNvSpPr/>
          <p:nvPr/>
        </p:nvSpPr>
        <p:spPr>
          <a:xfrm>
            <a:off x="1694122" y="742797"/>
            <a:ext cx="8973879" cy="461665"/>
          </a:xfrm>
          <a:prstGeom prst="rect">
            <a:avLst/>
          </a:prstGeom>
        </p:spPr>
        <p:txBody>
          <a:bodyPr wrap="square">
            <a:spAutoFit/>
          </a:bodyPr>
          <a:lstStyle/>
          <a:p>
            <a:r>
              <a:rPr lang="en-US" sz="2400" i="1" dirty="0">
                <a:solidFill>
                  <a:srgbClr val="C00000"/>
                </a:solidFill>
                <a:latin typeface="Cambria" panose="02040503050406030204" pitchFamily="18" charset="0"/>
              </a:rPr>
              <a:t>Q. Where do </a:t>
            </a:r>
            <a:r>
              <a:rPr lang="en-US" sz="2400" i="1" dirty="0" err="1">
                <a:solidFill>
                  <a:srgbClr val="C00000"/>
                </a:solidFill>
                <a:latin typeface="Cambria" panose="02040503050406030204" pitchFamily="18" charset="0"/>
              </a:rPr>
              <a:t>RowHammer</a:t>
            </a:r>
            <a:r>
              <a:rPr lang="en-US" sz="2400" i="1" dirty="0">
                <a:solidFill>
                  <a:srgbClr val="C00000"/>
                </a:solidFill>
                <a:latin typeface="Cambria" panose="02040503050406030204" pitchFamily="18" charset="0"/>
              </a:rPr>
              <a:t> bit flips occur relative to aggressor rows?</a:t>
            </a:r>
          </a:p>
        </p:txBody>
      </p:sp>
      <p:cxnSp>
        <p:nvCxnSpPr>
          <p:cNvPr id="7" name="Straight Arrow Connector 6">
            <a:extLst>
              <a:ext uri="{FF2B5EF4-FFF2-40B4-BE49-F238E27FC236}">
                <a16:creationId xmlns:a16="http://schemas.microsoft.com/office/drawing/2014/main" id="{310AE7C4-E9C8-FB40-B6A1-3EC49E6BE052}"/>
              </a:ext>
            </a:extLst>
          </p:cNvPr>
          <p:cNvCxnSpPr/>
          <p:nvPr/>
        </p:nvCxnSpPr>
        <p:spPr>
          <a:xfrm>
            <a:off x="6585528" y="2551596"/>
            <a:ext cx="1099127" cy="1200727"/>
          </a:xfrm>
          <a:prstGeom prst="straightConnector1">
            <a:avLst/>
          </a:prstGeom>
          <a:ln w="666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0789779D-8441-8D46-B26D-E451B1F8756E}"/>
              </a:ext>
            </a:extLst>
          </p:cNvPr>
          <p:cNvCxnSpPr>
            <a:cxnSpLocks/>
          </p:cNvCxnSpPr>
          <p:nvPr/>
        </p:nvCxnSpPr>
        <p:spPr>
          <a:xfrm flipH="1">
            <a:off x="5329881" y="2551594"/>
            <a:ext cx="1103246" cy="1200728"/>
          </a:xfrm>
          <a:prstGeom prst="straightConnector1">
            <a:avLst/>
          </a:prstGeom>
          <a:ln w="666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DDB84B2B-3F1D-DD4D-99AF-B3F16C77BBA6}"/>
              </a:ext>
            </a:extLst>
          </p:cNvPr>
          <p:cNvSpPr txBox="1"/>
          <p:nvPr/>
        </p:nvSpPr>
        <p:spPr>
          <a:xfrm rot="16200000">
            <a:off x="5122223" y="3626407"/>
            <a:ext cx="1943161" cy="400110"/>
          </a:xfrm>
          <a:prstGeom prst="rect">
            <a:avLst/>
          </a:prstGeom>
          <a:noFill/>
        </p:spPr>
        <p:txBody>
          <a:bodyPr wrap="none" rtlCol="0">
            <a:spAutoFit/>
          </a:bodyPr>
          <a:lstStyle/>
          <a:p>
            <a:r>
              <a:rPr lang="en-US" sz="2000" b="1" dirty="0"/>
              <a:t>Aggressor Row</a:t>
            </a:r>
          </a:p>
        </p:txBody>
      </p:sp>
      <p:sp>
        <p:nvSpPr>
          <p:cNvPr id="11" name="TextBox 10">
            <a:extLst>
              <a:ext uri="{FF2B5EF4-FFF2-40B4-BE49-F238E27FC236}">
                <a16:creationId xmlns:a16="http://schemas.microsoft.com/office/drawing/2014/main" id="{D2C54A29-2975-4443-8C6D-E456E80AD962}"/>
              </a:ext>
            </a:extLst>
          </p:cNvPr>
          <p:cNvSpPr txBox="1"/>
          <p:nvPr/>
        </p:nvSpPr>
        <p:spPr>
          <a:xfrm rot="16200000">
            <a:off x="5919986" y="3626407"/>
            <a:ext cx="1943161" cy="400110"/>
          </a:xfrm>
          <a:prstGeom prst="rect">
            <a:avLst/>
          </a:prstGeom>
          <a:noFill/>
        </p:spPr>
        <p:txBody>
          <a:bodyPr wrap="none" rtlCol="0">
            <a:spAutoFit/>
          </a:bodyPr>
          <a:lstStyle/>
          <a:p>
            <a:r>
              <a:rPr lang="en-US" sz="2000" b="1" dirty="0"/>
              <a:t>Aggressor Row</a:t>
            </a:r>
          </a:p>
        </p:txBody>
      </p:sp>
      <p:sp>
        <p:nvSpPr>
          <p:cNvPr id="14" name="TextBox 13">
            <a:extLst>
              <a:ext uri="{FF2B5EF4-FFF2-40B4-BE49-F238E27FC236}">
                <a16:creationId xmlns:a16="http://schemas.microsoft.com/office/drawing/2014/main" id="{C5C06303-CEB3-7849-90EB-4BFE0152C302}"/>
              </a:ext>
            </a:extLst>
          </p:cNvPr>
          <p:cNvSpPr txBox="1"/>
          <p:nvPr/>
        </p:nvSpPr>
        <p:spPr>
          <a:xfrm>
            <a:off x="5418114" y="1261795"/>
            <a:ext cx="2546793" cy="400110"/>
          </a:xfrm>
          <a:prstGeom prst="rect">
            <a:avLst/>
          </a:prstGeom>
          <a:noFill/>
        </p:spPr>
        <p:txBody>
          <a:bodyPr wrap="square" rtlCol="0">
            <a:spAutoFit/>
          </a:bodyPr>
          <a:lstStyle/>
          <a:p>
            <a:r>
              <a:rPr lang="en-US" sz="2000" b="1" dirty="0">
                <a:latin typeface="Cambria" panose="02040503050406030204" pitchFamily="18" charset="0"/>
              </a:rPr>
              <a:t> Mfr. A  DDR4-old</a:t>
            </a:r>
          </a:p>
        </p:txBody>
      </p:sp>
    </p:spTree>
    <p:extLst>
      <p:ext uri="{BB962C8B-B14F-4D97-AF65-F5344CB8AC3E}">
        <p14:creationId xmlns:p14="http://schemas.microsoft.com/office/powerpoint/2010/main" val="41853372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5992847C-70BB-D84B-91B2-5EF6317FDC62}"/>
              </a:ext>
            </a:extLst>
          </p:cNvPr>
          <p:cNvPicPr>
            <a:picLocks noChangeAspect="1"/>
          </p:cNvPicPr>
          <p:nvPr/>
        </p:nvPicPr>
        <p:blipFill rotWithShape="1">
          <a:blip r:embed="rId3"/>
          <a:srcRect l="69068" t="22041" b="43412"/>
          <a:stretch/>
        </p:blipFill>
        <p:spPr>
          <a:xfrm>
            <a:off x="4959186" y="1403186"/>
            <a:ext cx="3154627" cy="2562483"/>
          </a:xfrm>
          <a:prstGeom prst="rect">
            <a:avLst/>
          </a:prstGeom>
        </p:spPr>
      </p:pic>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1599991" y="73724"/>
            <a:ext cx="8987622" cy="740193"/>
          </a:xfrm>
        </p:spPr>
        <p:txBody>
          <a:bodyPr/>
          <a:lstStyle/>
          <a:p>
            <a:r>
              <a:rPr lang="en-US" b="1" dirty="0"/>
              <a:t>4. Spatial Effects: Row Distance</a:t>
            </a:r>
          </a:p>
        </p:txBody>
      </p:sp>
      <p:pic>
        <p:nvPicPr>
          <p:cNvPr id="13" name="Picture 12">
            <a:extLst>
              <a:ext uri="{FF2B5EF4-FFF2-40B4-BE49-F238E27FC236}">
                <a16:creationId xmlns:a16="http://schemas.microsoft.com/office/drawing/2014/main" id="{533FCE76-02F8-A845-A345-4A79CEBA3526}"/>
              </a:ext>
            </a:extLst>
          </p:cNvPr>
          <p:cNvPicPr>
            <a:picLocks noChangeAspect="1"/>
          </p:cNvPicPr>
          <p:nvPr/>
        </p:nvPicPr>
        <p:blipFill rotWithShape="1">
          <a:blip r:embed="rId3"/>
          <a:srcRect l="69068" t="73286" b="5463"/>
          <a:stretch/>
        </p:blipFill>
        <p:spPr>
          <a:xfrm>
            <a:off x="4959186" y="3916901"/>
            <a:ext cx="3158279" cy="1578079"/>
          </a:xfrm>
          <a:prstGeom prst="rect">
            <a:avLst/>
          </a:prstGeom>
        </p:spPr>
      </p:pic>
      <p:pic>
        <p:nvPicPr>
          <p:cNvPr id="14" name="Picture 13">
            <a:extLst>
              <a:ext uri="{FF2B5EF4-FFF2-40B4-BE49-F238E27FC236}">
                <a16:creationId xmlns:a16="http://schemas.microsoft.com/office/drawing/2014/main" id="{4EA7864A-FE70-B348-AE38-CAFD8EA75CF1}"/>
              </a:ext>
            </a:extLst>
          </p:cNvPr>
          <p:cNvPicPr>
            <a:picLocks noChangeAspect="1"/>
          </p:cNvPicPr>
          <p:nvPr/>
        </p:nvPicPr>
        <p:blipFill rotWithShape="1">
          <a:blip r:embed="rId3"/>
          <a:srcRect l="7966" t="39737" r="87996" b="5464"/>
          <a:stretch/>
        </p:blipFill>
        <p:spPr>
          <a:xfrm>
            <a:off x="4543221" y="1403186"/>
            <a:ext cx="412312" cy="4069357"/>
          </a:xfrm>
          <a:prstGeom prst="rect">
            <a:avLst/>
          </a:prstGeom>
        </p:spPr>
      </p:pic>
      <p:pic>
        <p:nvPicPr>
          <p:cNvPr id="15" name="Picture 14">
            <a:extLst>
              <a:ext uri="{FF2B5EF4-FFF2-40B4-BE49-F238E27FC236}">
                <a16:creationId xmlns:a16="http://schemas.microsoft.com/office/drawing/2014/main" id="{91D5F734-7051-6747-8EE6-7EE9E47B3ECF}"/>
              </a:ext>
            </a:extLst>
          </p:cNvPr>
          <p:cNvPicPr>
            <a:picLocks noChangeAspect="1"/>
          </p:cNvPicPr>
          <p:nvPr/>
        </p:nvPicPr>
        <p:blipFill rotWithShape="1">
          <a:blip r:embed="rId3"/>
          <a:srcRect l="352" t="14712" r="92483" b="20363"/>
          <a:stretch/>
        </p:blipFill>
        <p:spPr>
          <a:xfrm>
            <a:off x="3958440" y="1217581"/>
            <a:ext cx="617419" cy="4069357"/>
          </a:xfrm>
          <a:prstGeom prst="rect">
            <a:avLst/>
          </a:prstGeom>
        </p:spPr>
      </p:pic>
      <p:sp>
        <p:nvSpPr>
          <p:cNvPr id="16" name="Rectangle 15">
            <a:extLst>
              <a:ext uri="{FF2B5EF4-FFF2-40B4-BE49-F238E27FC236}">
                <a16:creationId xmlns:a16="http://schemas.microsoft.com/office/drawing/2014/main" id="{70BF7EE2-96D7-3549-B6ED-C3FA2D7ACD01}"/>
              </a:ext>
            </a:extLst>
          </p:cNvPr>
          <p:cNvSpPr/>
          <p:nvPr/>
        </p:nvSpPr>
        <p:spPr>
          <a:xfrm>
            <a:off x="1521802" y="5530149"/>
            <a:ext cx="9144000" cy="830997"/>
          </a:xfrm>
          <a:prstGeom prst="rect">
            <a:avLst/>
          </a:prstGeom>
          <a:solidFill>
            <a:schemeClr val="accent6">
              <a:lumMod val="40000"/>
              <a:lumOff val="60000"/>
            </a:schemeClr>
          </a:solidFill>
        </p:spPr>
        <p:txBody>
          <a:bodyPr wrap="square">
            <a:spAutoFit/>
          </a:bodyPr>
          <a:lstStyle/>
          <a:p>
            <a:pPr algn="ctr"/>
            <a:r>
              <a:rPr lang="en-US" sz="2400" dirty="0">
                <a:latin typeface="Cambria" panose="02040503050406030204" pitchFamily="18" charset="0"/>
              </a:rPr>
              <a:t>Chips of newer DRAM technology nodes can exhibit </a:t>
            </a:r>
            <a:r>
              <a:rPr lang="en-US" sz="2400" dirty="0" err="1">
                <a:latin typeface="Cambria" panose="02040503050406030204" pitchFamily="18" charset="0"/>
              </a:rPr>
              <a:t>RowHammer</a:t>
            </a:r>
            <a:r>
              <a:rPr lang="en-US" sz="2400" dirty="0">
                <a:latin typeface="Cambria" panose="02040503050406030204" pitchFamily="18" charset="0"/>
              </a:rPr>
              <a:t> </a:t>
            </a:r>
          </a:p>
          <a:p>
            <a:pPr algn="ctr"/>
            <a:r>
              <a:rPr lang="en-US" sz="2400" dirty="0">
                <a:latin typeface="Cambria" panose="02040503050406030204" pitchFamily="18" charset="0"/>
              </a:rPr>
              <a:t>bit flips 1) in </a:t>
            </a:r>
            <a:r>
              <a:rPr lang="en-US" sz="2400" b="1" dirty="0">
                <a:latin typeface="Cambria" panose="02040503050406030204" pitchFamily="18" charset="0"/>
              </a:rPr>
              <a:t>more rows </a:t>
            </a:r>
            <a:r>
              <a:rPr lang="en-US" sz="2400" dirty="0">
                <a:latin typeface="Cambria" panose="02040503050406030204" pitchFamily="18" charset="0"/>
              </a:rPr>
              <a:t>and 2) </a:t>
            </a:r>
            <a:r>
              <a:rPr lang="en-US" sz="2400" b="1" dirty="0">
                <a:latin typeface="Cambria" panose="02040503050406030204" pitchFamily="18" charset="0"/>
              </a:rPr>
              <a:t>farther away </a:t>
            </a:r>
            <a:r>
              <a:rPr lang="en-US" sz="2400" dirty="0">
                <a:latin typeface="Cambria" panose="02040503050406030204" pitchFamily="18" charset="0"/>
              </a:rPr>
              <a:t>from the victim row. </a:t>
            </a:r>
          </a:p>
        </p:txBody>
      </p:sp>
      <p:sp>
        <p:nvSpPr>
          <p:cNvPr id="17" name="Rectangle 16">
            <a:extLst>
              <a:ext uri="{FF2B5EF4-FFF2-40B4-BE49-F238E27FC236}">
                <a16:creationId xmlns:a16="http://schemas.microsoft.com/office/drawing/2014/main" id="{FAE9F4A7-7889-7544-8B69-CA15C211D071}"/>
              </a:ext>
            </a:extLst>
          </p:cNvPr>
          <p:cNvSpPr/>
          <p:nvPr/>
        </p:nvSpPr>
        <p:spPr>
          <a:xfrm>
            <a:off x="1768013" y="722297"/>
            <a:ext cx="8973879" cy="461665"/>
          </a:xfrm>
          <a:prstGeom prst="rect">
            <a:avLst/>
          </a:prstGeom>
        </p:spPr>
        <p:txBody>
          <a:bodyPr wrap="square">
            <a:spAutoFit/>
          </a:bodyPr>
          <a:lstStyle/>
          <a:p>
            <a:r>
              <a:rPr lang="en-US" sz="2400" dirty="0">
                <a:latin typeface="Cambria" panose="02040503050406030204" pitchFamily="18" charset="0"/>
              </a:rPr>
              <a:t>We normalize data by inducing a bit flip rate of 10</a:t>
            </a:r>
            <a:r>
              <a:rPr lang="en-US" sz="2400" baseline="30000" dirty="0">
                <a:latin typeface="Cambria" panose="02040503050406030204" pitchFamily="18" charset="0"/>
              </a:rPr>
              <a:t>-6</a:t>
            </a:r>
            <a:r>
              <a:rPr lang="en-US" sz="2400" dirty="0">
                <a:latin typeface="Cambria" panose="02040503050406030204" pitchFamily="18" charset="0"/>
              </a:rPr>
              <a:t> in each chip</a:t>
            </a:r>
          </a:p>
        </p:txBody>
      </p:sp>
      <p:cxnSp>
        <p:nvCxnSpPr>
          <p:cNvPr id="18" name="Straight Arrow Connector 17">
            <a:extLst>
              <a:ext uri="{FF2B5EF4-FFF2-40B4-BE49-F238E27FC236}">
                <a16:creationId xmlns:a16="http://schemas.microsoft.com/office/drawing/2014/main" id="{3EEA4E2D-10E2-DD4B-AFC9-DEDEFE0D2F37}"/>
              </a:ext>
            </a:extLst>
          </p:cNvPr>
          <p:cNvCxnSpPr>
            <a:cxnSpLocks/>
          </p:cNvCxnSpPr>
          <p:nvPr/>
        </p:nvCxnSpPr>
        <p:spPr>
          <a:xfrm>
            <a:off x="5984133" y="3307404"/>
            <a:ext cx="802657" cy="0"/>
          </a:xfrm>
          <a:prstGeom prst="straightConnector1">
            <a:avLst/>
          </a:prstGeom>
          <a:ln w="476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C277E968-0CF0-E84F-BF85-B96738CF4DA5}"/>
              </a:ext>
            </a:extLst>
          </p:cNvPr>
          <p:cNvCxnSpPr>
            <a:cxnSpLocks/>
          </p:cNvCxnSpPr>
          <p:nvPr/>
        </p:nvCxnSpPr>
        <p:spPr>
          <a:xfrm>
            <a:off x="5198692" y="4604941"/>
            <a:ext cx="1991170" cy="0"/>
          </a:xfrm>
          <a:prstGeom prst="straightConnector1">
            <a:avLst/>
          </a:prstGeom>
          <a:ln w="47625">
            <a:solidFill>
              <a:schemeClr val="tx1"/>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159915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1599991" y="73724"/>
            <a:ext cx="8987622" cy="740193"/>
          </a:xfrm>
        </p:spPr>
        <p:txBody>
          <a:bodyPr/>
          <a:lstStyle/>
          <a:p>
            <a:r>
              <a:rPr lang="en-US" b="1" dirty="0"/>
              <a:t>4. Spatial Effects: Row Distance</a:t>
            </a:r>
          </a:p>
        </p:txBody>
      </p:sp>
      <p:pic>
        <p:nvPicPr>
          <p:cNvPr id="3" name="Picture 2">
            <a:extLst>
              <a:ext uri="{FF2B5EF4-FFF2-40B4-BE49-F238E27FC236}">
                <a16:creationId xmlns:a16="http://schemas.microsoft.com/office/drawing/2014/main" id="{ABFFFE60-916C-6544-A978-CD901B020C50}"/>
              </a:ext>
            </a:extLst>
          </p:cNvPr>
          <p:cNvPicPr>
            <a:picLocks noChangeAspect="1"/>
          </p:cNvPicPr>
          <p:nvPr/>
        </p:nvPicPr>
        <p:blipFill>
          <a:blip r:embed="rId3"/>
          <a:stretch>
            <a:fillRect/>
          </a:stretch>
        </p:blipFill>
        <p:spPr>
          <a:xfrm>
            <a:off x="3056729" y="1443354"/>
            <a:ext cx="6074144" cy="4417559"/>
          </a:xfrm>
          <a:prstGeom prst="rect">
            <a:avLst/>
          </a:prstGeom>
        </p:spPr>
      </p:pic>
      <p:sp>
        <p:nvSpPr>
          <p:cNvPr id="7" name="Rectangle 6">
            <a:extLst>
              <a:ext uri="{FF2B5EF4-FFF2-40B4-BE49-F238E27FC236}">
                <a16:creationId xmlns:a16="http://schemas.microsoft.com/office/drawing/2014/main" id="{CEA17573-B6E5-AE4F-8A47-A17D92E044C7}"/>
              </a:ext>
            </a:extLst>
          </p:cNvPr>
          <p:cNvSpPr/>
          <p:nvPr/>
        </p:nvSpPr>
        <p:spPr>
          <a:xfrm>
            <a:off x="4363199" y="6036521"/>
            <a:ext cx="3707746" cy="400110"/>
          </a:xfrm>
          <a:prstGeom prst="rect">
            <a:avLst/>
          </a:prstGeom>
        </p:spPr>
        <p:txBody>
          <a:bodyPr wrap="none">
            <a:spAutoFit/>
          </a:bodyPr>
          <a:lstStyle/>
          <a:p>
            <a:pPr marL="274320"/>
            <a:r>
              <a:rPr lang="en-US" sz="2000" b="1" dirty="0">
                <a:solidFill>
                  <a:srgbClr val="7030A0"/>
                </a:solidFill>
              </a:rPr>
              <a:t>[More analysis in the paper]</a:t>
            </a:r>
            <a:endParaRPr lang="en-US" dirty="0">
              <a:solidFill>
                <a:srgbClr val="7030A0"/>
              </a:solidFill>
            </a:endParaRPr>
          </a:p>
        </p:txBody>
      </p:sp>
      <p:sp>
        <p:nvSpPr>
          <p:cNvPr id="8" name="Rectangle 7">
            <a:extLst>
              <a:ext uri="{FF2B5EF4-FFF2-40B4-BE49-F238E27FC236}">
                <a16:creationId xmlns:a16="http://schemas.microsoft.com/office/drawing/2014/main" id="{9E2F723B-6BCF-6742-A453-65EB8428D164}"/>
              </a:ext>
            </a:extLst>
          </p:cNvPr>
          <p:cNvSpPr/>
          <p:nvPr/>
        </p:nvSpPr>
        <p:spPr>
          <a:xfrm>
            <a:off x="1524000" y="913192"/>
            <a:ext cx="10088880" cy="430887"/>
          </a:xfrm>
          <a:prstGeom prst="rect">
            <a:avLst/>
          </a:prstGeom>
        </p:spPr>
        <p:txBody>
          <a:bodyPr wrap="square">
            <a:spAutoFit/>
          </a:bodyPr>
          <a:lstStyle/>
          <a:p>
            <a:pPr lvl="0">
              <a:defRPr/>
            </a:pPr>
            <a:r>
              <a:rPr lang="en-US" sz="2200" dirty="0">
                <a:latin typeface="Cambria" panose="02040503050406030204" pitchFamily="18" charset="0"/>
              </a:rPr>
              <a:t>We plot this data for each DRAM type-node configuration per manufacturer </a:t>
            </a:r>
          </a:p>
        </p:txBody>
      </p:sp>
    </p:spTree>
    <p:extLst>
      <p:ext uri="{BB962C8B-B14F-4D97-AF65-F5344CB8AC3E}">
        <p14:creationId xmlns:p14="http://schemas.microsoft.com/office/powerpoint/2010/main" val="156591039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1599991" y="73724"/>
            <a:ext cx="8987622" cy="740193"/>
          </a:xfrm>
        </p:spPr>
        <p:txBody>
          <a:bodyPr/>
          <a:lstStyle/>
          <a:p>
            <a:r>
              <a:rPr lang="en-US" b="1" dirty="0"/>
              <a:t>4. Spatial Distribution of Bit Flips</a:t>
            </a:r>
          </a:p>
        </p:txBody>
      </p:sp>
      <p:pic>
        <p:nvPicPr>
          <p:cNvPr id="6" name="Picture 5">
            <a:extLst>
              <a:ext uri="{FF2B5EF4-FFF2-40B4-BE49-F238E27FC236}">
                <a16:creationId xmlns:a16="http://schemas.microsoft.com/office/drawing/2014/main" id="{6F50853D-1610-504D-9F95-8F6BB38E2077}"/>
              </a:ext>
            </a:extLst>
          </p:cNvPr>
          <p:cNvPicPr>
            <a:picLocks noChangeAspect="1"/>
          </p:cNvPicPr>
          <p:nvPr/>
        </p:nvPicPr>
        <p:blipFill>
          <a:blip r:embed="rId3"/>
          <a:stretch>
            <a:fillRect/>
          </a:stretch>
        </p:blipFill>
        <p:spPr>
          <a:xfrm>
            <a:off x="2111273" y="1816956"/>
            <a:ext cx="4055398" cy="3087068"/>
          </a:xfrm>
          <a:prstGeom prst="rect">
            <a:avLst/>
          </a:prstGeom>
        </p:spPr>
      </p:pic>
      <p:sp>
        <p:nvSpPr>
          <p:cNvPr id="7" name="Rectangle 6">
            <a:extLst>
              <a:ext uri="{FF2B5EF4-FFF2-40B4-BE49-F238E27FC236}">
                <a16:creationId xmlns:a16="http://schemas.microsoft.com/office/drawing/2014/main" id="{6CCDD37B-2A1E-FD4C-82FE-D82E63D430B4}"/>
              </a:ext>
            </a:extLst>
          </p:cNvPr>
          <p:cNvSpPr/>
          <p:nvPr/>
        </p:nvSpPr>
        <p:spPr>
          <a:xfrm>
            <a:off x="1694122" y="742797"/>
            <a:ext cx="8973879" cy="461665"/>
          </a:xfrm>
          <a:prstGeom prst="rect">
            <a:avLst/>
          </a:prstGeom>
        </p:spPr>
        <p:txBody>
          <a:bodyPr wrap="square">
            <a:spAutoFit/>
          </a:bodyPr>
          <a:lstStyle/>
          <a:p>
            <a:r>
              <a:rPr lang="en-US" sz="2400" i="1" dirty="0">
                <a:solidFill>
                  <a:srgbClr val="C00000"/>
                </a:solidFill>
                <a:latin typeface="Cambria" panose="02040503050406030204" pitchFamily="18" charset="0"/>
              </a:rPr>
              <a:t>Q. How are </a:t>
            </a:r>
            <a:r>
              <a:rPr lang="en-US" sz="2400" i="1" dirty="0" err="1">
                <a:solidFill>
                  <a:srgbClr val="C00000"/>
                </a:solidFill>
                <a:latin typeface="Cambria" panose="02040503050406030204" pitchFamily="18" charset="0"/>
              </a:rPr>
              <a:t>RowHammer</a:t>
            </a:r>
            <a:r>
              <a:rPr lang="en-US" sz="2400" i="1" dirty="0">
                <a:solidFill>
                  <a:srgbClr val="C00000"/>
                </a:solidFill>
                <a:latin typeface="Cambria" panose="02040503050406030204" pitchFamily="18" charset="0"/>
              </a:rPr>
              <a:t> bit flips spatially distributed across a chip?</a:t>
            </a:r>
          </a:p>
        </p:txBody>
      </p:sp>
      <p:grpSp>
        <p:nvGrpSpPr>
          <p:cNvPr id="2" name="Group 1">
            <a:extLst>
              <a:ext uri="{FF2B5EF4-FFF2-40B4-BE49-F238E27FC236}">
                <a16:creationId xmlns:a16="http://schemas.microsoft.com/office/drawing/2014/main" id="{462DF5FE-02F7-1D42-A479-077F0C0F3D49}"/>
              </a:ext>
            </a:extLst>
          </p:cNvPr>
          <p:cNvGrpSpPr/>
          <p:nvPr/>
        </p:nvGrpSpPr>
        <p:grpSpPr>
          <a:xfrm>
            <a:off x="6193253" y="1841340"/>
            <a:ext cx="3825875" cy="3087068"/>
            <a:chOff x="4669252" y="1521508"/>
            <a:chExt cx="3825875" cy="3099260"/>
          </a:xfrm>
        </p:grpSpPr>
        <p:pic>
          <p:nvPicPr>
            <p:cNvPr id="8" name="Picture 7">
              <a:extLst>
                <a:ext uri="{FF2B5EF4-FFF2-40B4-BE49-F238E27FC236}">
                  <a16:creationId xmlns:a16="http://schemas.microsoft.com/office/drawing/2014/main" id="{BC67399A-B092-AA4D-A3CB-5CC9536C81FA}"/>
                </a:ext>
              </a:extLst>
            </p:cNvPr>
            <p:cNvPicPr>
              <a:picLocks noChangeAspect="1"/>
            </p:cNvPicPr>
            <p:nvPr/>
          </p:nvPicPr>
          <p:blipFill rotWithShape="1">
            <a:blip r:embed="rId3"/>
            <a:srcRect l="9766" r="79156"/>
            <a:stretch/>
          </p:blipFill>
          <p:spPr>
            <a:xfrm>
              <a:off x="4740207" y="1521508"/>
              <a:ext cx="449224" cy="3087068"/>
            </a:xfrm>
            <a:prstGeom prst="rect">
              <a:avLst/>
            </a:prstGeom>
          </p:spPr>
        </p:pic>
        <p:pic>
          <p:nvPicPr>
            <p:cNvPr id="9" name="Picture 8">
              <a:extLst>
                <a:ext uri="{FF2B5EF4-FFF2-40B4-BE49-F238E27FC236}">
                  <a16:creationId xmlns:a16="http://schemas.microsoft.com/office/drawing/2014/main" id="{A7860CE5-E5CF-4C49-9E7E-ADA27CE1CF8F}"/>
                </a:ext>
              </a:extLst>
            </p:cNvPr>
            <p:cNvPicPr>
              <a:picLocks noChangeAspect="1"/>
            </p:cNvPicPr>
            <p:nvPr/>
          </p:nvPicPr>
          <p:blipFill rotWithShape="1">
            <a:blip r:embed="rId3"/>
            <a:srcRect l="9769" t="78982" r="-2251"/>
            <a:stretch/>
          </p:blipFill>
          <p:spPr>
            <a:xfrm>
              <a:off x="4669252" y="3971925"/>
              <a:ext cx="3825875" cy="648843"/>
            </a:xfrm>
            <a:prstGeom prst="rect">
              <a:avLst/>
            </a:prstGeom>
          </p:spPr>
        </p:pic>
        <p:pic>
          <p:nvPicPr>
            <p:cNvPr id="5" name="Picture 4">
              <a:extLst>
                <a:ext uri="{FF2B5EF4-FFF2-40B4-BE49-F238E27FC236}">
                  <a16:creationId xmlns:a16="http://schemas.microsoft.com/office/drawing/2014/main" id="{BA253E53-56E4-5E42-952B-8CC79705E87E}"/>
                </a:ext>
              </a:extLst>
            </p:cNvPr>
            <p:cNvPicPr>
              <a:picLocks/>
            </p:cNvPicPr>
            <p:nvPr/>
          </p:nvPicPr>
          <p:blipFill rotWithShape="1">
            <a:blip r:embed="rId4"/>
            <a:srcRect l="11623" t="74501" r="59594" b="8690"/>
            <a:stretch/>
          </p:blipFill>
          <p:spPr>
            <a:xfrm>
              <a:off x="5142544" y="1873534"/>
              <a:ext cx="3322958" cy="2064101"/>
            </a:xfrm>
            <a:prstGeom prst="rect">
              <a:avLst/>
            </a:prstGeom>
          </p:spPr>
        </p:pic>
      </p:grpSp>
      <p:sp>
        <p:nvSpPr>
          <p:cNvPr id="10" name="Rectangle 9">
            <a:extLst>
              <a:ext uri="{FF2B5EF4-FFF2-40B4-BE49-F238E27FC236}">
                <a16:creationId xmlns:a16="http://schemas.microsoft.com/office/drawing/2014/main" id="{AD8E42B7-492C-1040-9FC0-4C157B23A103}"/>
              </a:ext>
            </a:extLst>
          </p:cNvPr>
          <p:cNvSpPr/>
          <p:nvPr/>
        </p:nvSpPr>
        <p:spPr>
          <a:xfrm>
            <a:off x="1521803" y="4938180"/>
            <a:ext cx="9143999" cy="769441"/>
          </a:xfrm>
          <a:prstGeom prst="rect">
            <a:avLst/>
          </a:prstGeom>
          <a:solidFill>
            <a:schemeClr val="accent6">
              <a:lumMod val="40000"/>
              <a:lumOff val="60000"/>
            </a:schemeClr>
          </a:solidFill>
        </p:spPr>
        <p:txBody>
          <a:bodyPr wrap="square">
            <a:spAutoFit/>
          </a:bodyPr>
          <a:lstStyle/>
          <a:p>
            <a:pPr algn="ctr"/>
            <a:r>
              <a:rPr lang="en-US" sz="2200" dirty="0">
                <a:latin typeface="Cambria" panose="02040503050406030204" pitchFamily="18" charset="0"/>
              </a:rPr>
              <a:t>The distribution of </a:t>
            </a:r>
            <a:r>
              <a:rPr lang="en-US" sz="2200" dirty="0" err="1">
                <a:latin typeface="Cambria" panose="02040503050406030204" pitchFamily="18" charset="0"/>
              </a:rPr>
              <a:t>RowHammer</a:t>
            </a:r>
            <a:r>
              <a:rPr lang="en-US" sz="2200" dirty="0">
                <a:latin typeface="Cambria" panose="02040503050406030204" pitchFamily="18" charset="0"/>
              </a:rPr>
              <a:t> bit flip density per word </a:t>
            </a:r>
          </a:p>
          <a:p>
            <a:pPr algn="ctr"/>
            <a:r>
              <a:rPr lang="en-US" sz="2200" b="1" dirty="0">
                <a:solidFill>
                  <a:schemeClr val="accent5">
                    <a:lumMod val="75000"/>
                  </a:schemeClr>
                </a:solidFill>
                <a:latin typeface="Cambria" panose="02040503050406030204" pitchFamily="18" charset="0"/>
              </a:rPr>
              <a:t>changes significantly in LPDDR4 chips </a:t>
            </a:r>
            <a:r>
              <a:rPr lang="en-US" sz="2200" dirty="0">
                <a:latin typeface="Cambria" panose="02040503050406030204" pitchFamily="18" charset="0"/>
              </a:rPr>
              <a:t>from other DRAM types</a:t>
            </a:r>
          </a:p>
        </p:txBody>
      </p:sp>
      <p:sp>
        <p:nvSpPr>
          <p:cNvPr id="3" name="TextBox 2">
            <a:extLst>
              <a:ext uri="{FF2B5EF4-FFF2-40B4-BE49-F238E27FC236}">
                <a16:creationId xmlns:a16="http://schemas.microsoft.com/office/drawing/2014/main" id="{9807C50D-DDAD-4841-BDDE-B5242147E552}"/>
              </a:ext>
            </a:extLst>
          </p:cNvPr>
          <p:cNvSpPr txBox="1"/>
          <p:nvPr/>
        </p:nvSpPr>
        <p:spPr>
          <a:xfrm>
            <a:off x="2779628" y="1926906"/>
            <a:ext cx="3902030" cy="369332"/>
          </a:xfrm>
          <a:prstGeom prst="rect">
            <a:avLst/>
          </a:prstGeom>
          <a:noFill/>
        </p:spPr>
        <p:txBody>
          <a:bodyPr wrap="none" rtlCol="0">
            <a:spAutoFit/>
          </a:bodyPr>
          <a:lstStyle/>
          <a:p>
            <a:r>
              <a:rPr lang="en-US" b="1" dirty="0"/>
              <a:t>Representative of DDR3/DDR4 chip</a:t>
            </a:r>
          </a:p>
        </p:txBody>
      </p:sp>
      <p:sp>
        <p:nvSpPr>
          <p:cNvPr id="11" name="TextBox 10">
            <a:extLst>
              <a:ext uri="{FF2B5EF4-FFF2-40B4-BE49-F238E27FC236}">
                <a16:creationId xmlns:a16="http://schemas.microsoft.com/office/drawing/2014/main" id="{479AFF85-AF29-374E-98EB-D5D8B1B12073}"/>
              </a:ext>
            </a:extLst>
          </p:cNvPr>
          <p:cNvSpPr txBox="1"/>
          <p:nvPr/>
        </p:nvSpPr>
        <p:spPr>
          <a:xfrm>
            <a:off x="6720853" y="1926906"/>
            <a:ext cx="3449983" cy="369332"/>
          </a:xfrm>
          <a:prstGeom prst="rect">
            <a:avLst/>
          </a:prstGeom>
          <a:noFill/>
        </p:spPr>
        <p:txBody>
          <a:bodyPr wrap="none" rtlCol="0">
            <a:spAutoFit/>
          </a:bodyPr>
          <a:lstStyle/>
          <a:p>
            <a:r>
              <a:rPr lang="en-US" b="1" dirty="0"/>
              <a:t>Representative of LPDDR4 chip</a:t>
            </a:r>
          </a:p>
        </p:txBody>
      </p:sp>
      <p:sp>
        <p:nvSpPr>
          <p:cNvPr id="12" name="Rectangle 11">
            <a:extLst>
              <a:ext uri="{FF2B5EF4-FFF2-40B4-BE49-F238E27FC236}">
                <a16:creationId xmlns:a16="http://schemas.microsoft.com/office/drawing/2014/main" id="{E80CDE13-E290-944C-84AC-A3BFBA978531}"/>
              </a:ext>
            </a:extLst>
          </p:cNvPr>
          <p:cNvSpPr/>
          <p:nvPr/>
        </p:nvSpPr>
        <p:spPr>
          <a:xfrm>
            <a:off x="1777268" y="1380624"/>
            <a:ext cx="8973879" cy="461665"/>
          </a:xfrm>
          <a:prstGeom prst="rect">
            <a:avLst/>
          </a:prstGeom>
        </p:spPr>
        <p:txBody>
          <a:bodyPr wrap="square">
            <a:spAutoFit/>
          </a:bodyPr>
          <a:lstStyle/>
          <a:p>
            <a:r>
              <a:rPr lang="en-US" sz="2400" dirty="0">
                <a:latin typeface="Cambria" panose="02040503050406030204" pitchFamily="18" charset="0"/>
              </a:rPr>
              <a:t>We normalize data by inducing a bit flip rate of </a:t>
            </a:r>
            <a:r>
              <a:rPr lang="en-US" sz="2400" b="1" dirty="0">
                <a:solidFill>
                  <a:schemeClr val="accent5">
                    <a:lumMod val="75000"/>
                  </a:schemeClr>
                </a:solidFill>
                <a:latin typeface="Cambria" panose="02040503050406030204" pitchFamily="18" charset="0"/>
              </a:rPr>
              <a:t>10</a:t>
            </a:r>
            <a:r>
              <a:rPr lang="en-US" sz="2400" b="1" baseline="30000" dirty="0">
                <a:solidFill>
                  <a:schemeClr val="accent5">
                    <a:lumMod val="75000"/>
                  </a:schemeClr>
                </a:solidFill>
                <a:latin typeface="Cambria" panose="02040503050406030204" pitchFamily="18" charset="0"/>
              </a:rPr>
              <a:t>-6</a:t>
            </a:r>
            <a:r>
              <a:rPr lang="en-US" sz="2400" dirty="0">
                <a:latin typeface="Cambria" panose="02040503050406030204" pitchFamily="18" charset="0"/>
              </a:rPr>
              <a:t> in each chip</a:t>
            </a:r>
          </a:p>
        </p:txBody>
      </p:sp>
      <p:sp>
        <p:nvSpPr>
          <p:cNvPr id="14" name="Rectangle 13">
            <a:extLst>
              <a:ext uri="{FF2B5EF4-FFF2-40B4-BE49-F238E27FC236}">
                <a16:creationId xmlns:a16="http://schemas.microsoft.com/office/drawing/2014/main" id="{ACE7762A-4019-0C4D-A41A-2FD82EB2F77F}"/>
              </a:ext>
            </a:extLst>
          </p:cNvPr>
          <p:cNvSpPr/>
          <p:nvPr/>
        </p:nvSpPr>
        <p:spPr>
          <a:xfrm>
            <a:off x="1521802" y="5900967"/>
            <a:ext cx="9143999" cy="769441"/>
          </a:xfrm>
          <a:prstGeom prst="rect">
            <a:avLst/>
          </a:prstGeom>
          <a:solidFill>
            <a:schemeClr val="accent6">
              <a:lumMod val="40000"/>
              <a:lumOff val="60000"/>
            </a:schemeClr>
          </a:solidFill>
        </p:spPr>
        <p:txBody>
          <a:bodyPr wrap="square">
            <a:spAutoFit/>
          </a:bodyPr>
          <a:lstStyle/>
          <a:p>
            <a:pPr algn="ctr"/>
            <a:r>
              <a:rPr lang="en-US" sz="2200" dirty="0">
                <a:latin typeface="Cambria" panose="02040503050406030204" pitchFamily="18" charset="0"/>
              </a:rPr>
              <a:t>At a bit flip rate of 10</a:t>
            </a:r>
            <a:r>
              <a:rPr lang="en-US" sz="2200" baseline="30000" dirty="0">
                <a:latin typeface="Cambria" panose="02040503050406030204" pitchFamily="18" charset="0"/>
              </a:rPr>
              <a:t>-6</a:t>
            </a:r>
            <a:r>
              <a:rPr lang="en-US" sz="2200" dirty="0">
                <a:latin typeface="Cambria" panose="02040503050406030204" pitchFamily="18" charset="0"/>
              </a:rPr>
              <a:t>, a 64-bit word can contain up to </a:t>
            </a:r>
            <a:r>
              <a:rPr lang="en-US" sz="2200" b="1" dirty="0">
                <a:solidFill>
                  <a:srgbClr val="C00000"/>
                </a:solidFill>
                <a:latin typeface="Cambria" panose="02040503050406030204" pitchFamily="18" charset="0"/>
              </a:rPr>
              <a:t>4 bit flips</a:t>
            </a:r>
            <a:r>
              <a:rPr lang="en-US" sz="2200" dirty="0">
                <a:latin typeface="Cambria" panose="02040503050406030204" pitchFamily="18" charset="0"/>
              </a:rPr>
              <a:t>.</a:t>
            </a:r>
          </a:p>
          <a:p>
            <a:pPr algn="ctr"/>
            <a:r>
              <a:rPr lang="en-US" sz="2200" dirty="0">
                <a:latin typeface="Cambria" panose="02040503050406030204" pitchFamily="18" charset="0"/>
              </a:rPr>
              <a:t>Even at this very low bit flip rate, a </a:t>
            </a:r>
            <a:r>
              <a:rPr lang="en-US" sz="2200" b="1" dirty="0">
                <a:solidFill>
                  <a:srgbClr val="C00000"/>
                </a:solidFill>
                <a:latin typeface="Cambria" panose="02040503050406030204" pitchFamily="18" charset="0"/>
              </a:rPr>
              <a:t>very strong ECC</a:t>
            </a:r>
            <a:r>
              <a:rPr lang="en-US" sz="2200" dirty="0">
                <a:latin typeface="Cambria" panose="02040503050406030204" pitchFamily="18" charset="0"/>
              </a:rPr>
              <a:t> is required</a:t>
            </a:r>
          </a:p>
        </p:txBody>
      </p:sp>
    </p:spTree>
    <p:extLst>
      <p:ext uri="{BB962C8B-B14F-4D97-AF65-F5344CB8AC3E}">
        <p14:creationId xmlns:p14="http://schemas.microsoft.com/office/powerpoint/2010/main" val="17756927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1599991" y="73724"/>
            <a:ext cx="8987622" cy="740193"/>
          </a:xfrm>
        </p:spPr>
        <p:txBody>
          <a:bodyPr/>
          <a:lstStyle/>
          <a:p>
            <a:r>
              <a:rPr lang="en-US" b="1" dirty="0"/>
              <a:t>4. Spatial Distribution of Bit Flips</a:t>
            </a:r>
          </a:p>
        </p:txBody>
      </p:sp>
      <p:pic>
        <p:nvPicPr>
          <p:cNvPr id="6" name="Picture 5">
            <a:extLst>
              <a:ext uri="{FF2B5EF4-FFF2-40B4-BE49-F238E27FC236}">
                <a16:creationId xmlns:a16="http://schemas.microsoft.com/office/drawing/2014/main" id="{8F079D1A-A40A-BD4B-B514-FCB7C5DD26A2}"/>
              </a:ext>
            </a:extLst>
          </p:cNvPr>
          <p:cNvPicPr>
            <a:picLocks noChangeAspect="1"/>
          </p:cNvPicPr>
          <p:nvPr/>
        </p:nvPicPr>
        <p:blipFill>
          <a:blip r:embed="rId3"/>
          <a:stretch>
            <a:fillRect/>
          </a:stretch>
        </p:blipFill>
        <p:spPr>
          <a:xfrm>
            <a:off x="3119003" y="1545058"/>
            <a:ext cx="5949599" cy="4290485"/>
          </a:xfrm>
          <a:prstGeom prst="rect">
            <a:avLst/>
          </a:prstGeom>
        </p:spPr>
      </p:pic>
      <p:sp>
        <p:nvSpPr>
          <p:cNvPr id="3" name="Rectangle 2">
            <a:extLst>
              <a:ext uri="{FF2B5EF4-FFF2-40B4-BE49-F238E27FC236}">
                <a16:creationId xmlns:a16="http://schemas.microsoft.com/office/drawing/2014/main" id="{F369FA2A-3576-144C-BAB9-8047727D58A1}"/>
              </a:ext>
            </a:extLst>
          </p:cNvPr>
          <p:cNvSpPr/>
          <p:nvPr/>
        </p:nvSpPr>
        <p:spPr>
          <a:xfrm>
            <a:off x="1524000" y="913192"/>
            <a:ext cx="10088880" cy="430887"/>
          </a:xfrm>
          <a:prstGeom prst="rect">
            <a:avLst/>
          </a:prstGeom>
        </p:spPr>
        <p:txBody>
          <a:bodyPr wrap="square">
            <a:spAutoFit/>
          </a:bodyPr>
          <a:lstStyle/>
          <a:p>
            <a:pPr lvl="0">
              <a:defRPr/>
            </a:pPr>
            <a:r>
              <a:rPr lang="en-US" sz="2200" dirty="0">
                <a:latin typeface="Cambria" panose="02040503050406030204" pitchFamily="18" charset="0"/>
              </a:rPr>
              <a:t>We plot this data for each DRAM type-node configuration per manufacturer </a:t>
            </a:r>
          </a:p>
        </p:txBody>
      </p:sp>
      <p:sp>
        <p:nvSpPr>
          <p:cNvPr id="13" name="Rectangle 12">
            <a:extLst>
              <a:ext uri="{FF2B5EF4-FFF2-40B4-BE49-F238E27FC236}">
                <a16:creationId xmlns:a16="http://schemas.microsoft.com/office/drawing/2014/main" id="{7C0CAC52-A062-3045-A5D7-16F8BF833A1D}"/>
              </a:ext>
            </a:extLst>
          </p:cNvPr>
          <p:cNvSpPr/>
          <p:nvPr/>
        </p:nvSpPr>
        <p:spPr>
          <a:xfrm>
            <a:off x="4363199" y="6036521"/>
            <a:ext cx="3707746" cy="400110"/>
          </a:xfrm>
          <a:prstGeom prst="rect">
            <a:avLst/>
          </a:prstGeom>
        </p:spPr>
        <p:txBody>
          <a:bodyPr wrap="none">
            <a:spAutoFit/>
          </a:bodyPr>
          <a:lstStyle/>
          <a:p>
            <a:pPr marL="274320"/>
            <a:r>
              <a:rPr lang="en-US" sz="2000" b="1" dirty="0">
                <a:solidFill>
                  <a:srgbClr val="7030A0"/>
                </a:solidFill>
              </a:rPr>
              <a:t>[More analysis in the paper]</a:t>
            </a:r>
            <a:endParaRPr lang="en-US" dirty="0">
              <a:solidFill>
                <a:srgbClr val="7030A0"/>
              </a:solidFill>
            </a:endParaRPr>
          </a:p>
        </p:txBody>
      </p:sp>
    </p:spTree>
    <p:extLst>
      <p:ext uri="{BB962C8B-B14F-4D97-AF65-F5344CB8AC3E}">
        <p14:creationId xmlns:p14="http://schemas.microsoft.com/office/powerpoint/2010/main" val="323239903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1599991" y="73724"/>
            <a:ext cx="8987622" cy="740193"/>
          </a:xfrm>
        </p:spPr>
        <p:txBody>
          <a:bodyPr/>
          <a:lstStyle/>
          <a:p>
            <a:r>
              <a:rPr lang="en-US" sz="3800" b="1" dirty="0"/>
              <a:t>5. First </a:t>
            </a:r>
            <a:r>
              <a:rPr lang="en-US" sz="3800" b="1" dirty="0" err="1"/>
              <a:t>RowHammer</a:t>
            </a:r>
            <a:r>
              <a:rPr lang="en-US" sz="3800" b="1" dirty="0"/>
              <a:t> Bit Flips per Chip</a:t>
            </a:r>
          </a:p>
        </p:txBody>
      </p:sp>
      <p:pic>
        <p:nvPicPr>
          <p:cNvPr id="2" name="Picture 1">
            <a:extLst>
              <a:ext uri="{FF2B5EF4-FFF2-40B4-BE49-F238E27FC236}">
                <a16:creationId xmlns:a16="http://schemas.microsoft.com/office/drawing/2014/main" id="{CB8530F0-DFD9-7F4C-99EE-B2511F44D81E}"/>
              </a:ext>
            </a:extLst>
          </p:cNvPr>
          <p:cNvPicPr>
            <a:picLocks noChangeAspect="1"/>
          </p:cNvPicPr>
          <p:nvPr/>
        </p:nvPicPr>
        <p:blipFill>
          <a:blip r:embed="rId3"/>
          <a:stretch>
            <a:fillRect/>
          </a:stretch>
        </p:blipFill>
        <p:spPr>
          <a:xfrm>
            <a:off x="2732016" y="1107692"/>
            <a:ext cx="3363985" cy="5462079"/>
          </a:xfrm>
          <a:prstGeom prst="rect">
            <a:avLst/>
          </a:prstGeom>
        </p:spPr>
      </p:pic>
      <p:sp>
        <p:nvSpPr>
          <p:cNvPr id="8" name="Rectangle 7">
            <a:extLst>
              <a:ext uri="{FF2B5EF4-FFF2-40B4-BE49-F238E27FC236}">
                <a16:creationId xmlns:a16="http://schemas.microsoft.com/office/drawing/2014/main" id="{C0C13B34-6CFA-FB41-8BD2-E923F4E8BB6D}"/>
              </a:ext>
            </a:extLst>
          </p:cNvPr>
          <p:cNvSpPr/>
          <p:nvPr/>
        </p:nvSpPr>
        <p:spPr>
          <a:xfrm>
            <a:off x="1694122" y="692505"/>
            <a:ext cx="8973879" cy="446276"/>
          </a:xfrm>
          <a:prstGeom prst="rect">
            <a:avLst/>
          </a:prstGeom>
        </p:spPr>
        <p:txBody>
          <a:bodyPr wrap="square">
            <a:spAutoFit/>
          </a:bodyPr>
          <a:lstStyle/>
          <a:p>
            <a:r>
              <a:rPr lang="en-US" sz="2300" i="1" dirty="0">
                <a:solidFill>
                  <a:srgbClr val="C00000"/>
                </a:solidFill>
                <a:latin typeface="Cambria" panose="02040503050406030204" pitchFamily="18" charset="0"/>
              </a:rPr>
              <a:t>What is the minimum Hammer Count required to cause bit flips (</a:t>
            </a:r>
            <a:r>
              <a:rPr lang="en-US" sz="2300" i="1" dirty="0" err="1">
                <a:solidFill>
                  <a:srgbClr val="C00000"/>
                </a:solidFill>
                <a:latin typeface="Cambria" panose="02040503050406030204" pitchFamily="18" charset="0"/>
              </a:rPr>
              <a:t>HC</a:t>
            </a:r>
            <a:r>
              <a:rPr lang="en-US" sz="2300" i="1" baseline="-25000" dirty="0" err="1">
                <a:solidFill>
                  <a:srgbClr val="C00000"/>
                </a:solidFill>
                <a:latin typeface="Cambria" panose="02040503050406030204" pitchFamily="18" charset="0"/>
              </a:rPr>
              <a:t>first</a:t>
            </a:r>
            <a:r>
              <a:rPr lang="en-US" sz="2300" i="1" dirty="0">
                <a:solidFill>
                  <a:srgbClr val="C00000"/>
                </a:solidFill>
                <a:latin typeface="Cambria" panose="02040503050406030204" pitchFamily="18" charset="0"/>
              </a:rPr>
              <a:t>)?</a:t>
            </a:r>
          </a:p>
        </p:txBody>
      </p:sp>
      <p:cxnSp>
        <p:nvCxnSpPr>
          <p:cNvPr id="10" name="Straight Arrow Connector 9">
            <a:extLst>
              <a:ext uri="{FF2B5EF4-FFF2-40B4-BE49-F238E27FC236}">
                <a16:creationId xmlns:a16="http://schemas.microsoft.com/office/drawing/2014/main" id="{79C7CDBB-4174-474F-ABF4-23858356FE3F}"/>
              </a:ext>
            </a:extLst>
          </p:cNvPr>
          <p:cNvCxnSpPr>
            <a:cxnSpLocks/>
            <a:stCxn id="17" idx="1"/>
          </p:cNvCxnSpPr>
          <p:nvPr/>
        </p:nvCxnSpPr>
        <p:spPr>
          <a:xfrm flipH="1">
            <a:off x="5103827" y="1743175"/>
            <a:ext cx="2443750" cy="0"/>
          </a:xfrm>
          <a:prstGeom prst="straightConnector1">
            <a:avLst/>
          </a:prstGeom>
          <a:ln w="38100">
            <a:solidFill>
              <a:srgbClr val="4A76BF"/>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3CD4C36F-7322-0C43-A92E-5AFE8FF4EE56}"/>
              </a:ext>
            </a:extLst>
          </p:cNvPr>
          <p:cNvCxnSpPr>
            <a:cxnSpLocks/>
            <a:stCxn id="18" idx="1"/>
          </p:cNvCxnSpPr>
          <p:nvPr/>
        </p:nvCxnSpPr>
        <p:spPr>
          <a:xfrm flipH="1" flipV="1">
            <a:off x="5184294" y="2044801"/>
            <a:ext cx="2374856" cy="117845"/>
          </a:xfrm>
          <a:prstGeom prst="straightConnector1">
            <a:avLst/>
          </a:prstGeom>
          <a:ln w="38100">
            <a:solidFill>
              <a:srgbClr val="4A76BF"/>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D15D22C2-144F-AE44-B62E-4930669FA9A5}"/>
              </a:ext>
            </a:extLst>
          </p:cNvPr>
          <p:cNvCxnSpPr>
            <a:cxnSpLocks/>
          </p:cNvCxnSpPr>
          <p:nvPr/>
        </p:nvCxnSpPr>
        <p:spPr>
          <a:xfrm flipH="1" flipV="1">
            <a:off x="5184294" y="2155445"/>
            <a:ext cx="2374856" cy="441604"/>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CF437B3B-D573-F643-8130-97F9DA53370E}"/>
              </a:ext>
            </a:extLst>
          </p:cNvPr>
          <p:cNvCxnSpPr>
            <a:cxnSpLocks/>
          </p:cNvCxnSpPr>
          <p:nvPr/>
        </p:nvCxnSpPr>
        <p:spPr>
          <a:xfrm flipH="1" flipV="1">
            <a:off x="5184294" y="2296801"/>
            <a:ext cx="2386430" cy="823733"/>
          </a:xfrm>
          <a:prstGeom prst="straightConnector1">
            <a:avLst/>
          </a:prstGeom>
          <a:ln w="38100">
            <a:solidFill>
              <a:srgbClr val="4A76BF"/>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3BBC7BA-B431-7347-BE06-B772A199DD66}"/>
              </a:ext>
            </a:extLst>
          </p:cNvPr>
          <p:cNvCxnSpPr>
            <a:cxnSpLocks/>
          </p:cNvCxnSpPr>
          <p:nvPr/>
        </p:nvCxnSpPr>
        <p:spPr>
          <a:xfrm flipH="1" flipV="1">
            <a:off x="5103828" y="2509853"/>
            <a:ext cx="2498769" cy="1048922"/>
          </a:xfrm>
          <a:prstGeom prst="straightConnector1">
            <a:avLst/>
          </a:prstGeom>
          <a:ln w="38100">
            <a:solidFill>
              <a:srgbClr val="4A76BF"/>
            </a:solidFill>
            <a:tailEnd type="triangle"/>
          </a:ln>
        </p:spPr>
        <p:style>
          <a:lnRef idx="1">
            <a:schemeClr val="accent1"/>
          </a:lnRef>
          <a:fillRef idx="0">
            <a:schemeClr val="accent1"/>
          </a:fillRef>
          <a:effectRef idx="0">
            <a:schemeClr val="accent1"/>
          </a:effectRef>
          <a:fontRef idx="minor">
            <a:schemeClr val="tx1"/>
          </a:fontRef>
        </p:style>
      </p:cxnSp>
      <p:sp>
        <p:nvSpPr>
          <p:cNvPr id="17" name="Rectangle 16">
            <a:extLst>
              <a:ext uri="{FF2B5EF4-FFF2-40B4-BE49-F238E27FC236}">
                <a16:creationId xmlns:a16="http://schemas.microsoft.com/office/drawing/2014/main" id="{6A801B52-7E7E-BF4C-A710-3C5293E42F94}"/>
              </a:ext>
            </a:extLst>
          </p:cNvPr>
          <p:cNvSpPr/>
          <p:nvPr/>
        </p:nvSpPr>
        <p:spPr>
          <a:xfrm>
            <a:off x="7547577" y="1512343"/>
            <a:ext cx="2011680" cy="461665"/>
          </a:xfrm>
          <a:prstGeom prst="rect">
            <a:avLst/>
          </a:prstGeom>
        </p:spPr>
        <p:txBody>
          <a:bodyPr wrap="square">
            <a:spAutoFit/>
          </a:bodyPr>
          <a:lstStyle/>
          <a:p>
            <a:r>
              <a:rPr lang="en-US" sz="2400" b="1" dirty="0">
                <a:solidFill>
                  <a:srgbClr val="4A76BF"/>
                </a:solidFill>
                <a:latin typeface="Cambria" panose="02040503050406030204" pitchFamily="18" charset="0"/>
              </a:rPr>
              <a:t>Whisker</a:t>
            </a:r>
            <a:endParaRPr lang="en-US" b="1" dirty="0">
              <a:solidFill>
                <a:srgbClr val="4A76BF"/>
              </a:solidFill>
            </a:endParaRPr>
          </a:p>
        </p:txBody>
      </p:sp>
      <p:sp>
        <p:nvSpPr>
          <p:cNvPr id="18" name="Rectangle 17">
            <a:extLst>
              <a:ext uri="{FF2B5EF4-FFF2-40B4-BE49-F238E27FC236}">
                <a16:creationId xmlns:a16="http://schemas.microsoft.com/office/drawing/2014/main" id="{890CCCAE-75E7-9345-AA39-6BB21F52FD05}"/>
              </a:ext>
            </a:extLst>
          </p:cNvPr>
          <p:cNvSpPr/>
          <p:nvPr/>
        </p:nvSpPr>
        <p:spPr>
          <a:xfrm>
            <a:off x="7559151" y="1931813"/>
            <a:ext cx="2254027" cy="461665"/>
          </a:xfrm>
          <a:prstGeom prst="rect">
            <a:avLst/>
          </a:prstGeom>
        </p:spPr>
        <p:txBody>
          <a:bodyPr wrap="square">
            <a:spAutoFit/>
          </a:bodyPr>
          <a:lstStyle/>
          <a:p>
            <a:r>
              <a:rPr lang="en-US" sz="2400" b="1" dirty="0">
                <a:solidFill>
                  <a:srgbClr val="4A76BF"/>
                </a:solidFill>
                <a:latin typeface="Cambria" panose="02040503050406030204" pitchFamily="18" charset="0"/>
              </a:rPr>
              <a:t>Q3: 75% point</a:t>
            </a:r>
            <a:endParaRPr lang="en-US" b="1" dirty="0">
              <a:solidFill>
                <a:srgbClr val="4A76BF"/>
              </a:solidFill>
            </a:endParaRPr>
          </a:p>
        </p:txBody>
      </p:sp>
      <p:sp>
        <p:nvSpPr>
          <p:cNvPr id="19" name="Rectangle 18">
            <a:extLst>
              <a:ext uri="{FF2B5EF4-FFF2-40B4-BE49-F238E27FC236}">
                <a16:creationId xmlns:a16="http://schemas.microsoft.com/office/drawing/2014/main" id="{F9125C9F-AFDF-BF46-B5A4-CC6306827B61}"/>
              </a:ext>
            </a:extLst>
          </p:cNvPr>
          <p:cNvSpPr/>
          <p:nvPr/>
        </p:nvSpPr>
        <p:spPr>
          <a:xfrm>
            <a:off x="7559151" y="2373417"/>
            <a:ext cx="2265599" cy="461665"/>
          </a:xfrm>
          <a:prstGeom prst="rect">
            <a:avLst/>
          </a:prstGeom>
        </p:spPr>
        <p:txBody>
          <a:bodyPr wrap="square">
            <a:spAutoFit/>
          </a:bodyPr>
          <a:lstStyle/>
          <a:p>
            <a:r>
              <a:rPr lang="en-US" sz="2400" b="1" dirty="0">
                <a:latin typeface="Cambria" panose="02040503050406030204" pitchFamily="18" charset="0"/>
              </a:rPr>
              <a:t>Median: 50%</a:t>
            </a:r>
            <a:endParaRPr lang="en-US" b="1" dirty="0"/>
          </a:p>
        </p:txBody>
      </p:sp>
      <p:sp>
        <p:nvSpPr>
          <p:cNvPr id="20" name="Rectangle 19">
            <a:extLst>
              <a:ext uri="{FF2B5EF4-FFF2-40B4-BE49-F238E27FC236}">
                <a16:creationId xmlns:a16="http://schemas.microsoft.com/office/drawing/2014/main" id="{855A4B42-5143-7747-A4E2-E6C0AED49C34}"/>
              </a:ext>
            </a:extLst>
          </p:cNvPr>
          <p:cNvSpPr/>
          <p:nvPr/>
        </p:nvSpPr>
        <p:spPr>
          <a:xfrm>
            <a:off x="7547577" y="2904341"/>
            <a:ext cx="2265600" cy="461665"/>
          </a:xfrm>
          <a:prstGeom prst="rect">
            <a:avLst/>
          </a:prstGeom>
        </p:spPr>
        <p:txBody>
          <a:bodyPr wrap="square">
            <a:spAutoFit/>
          </a:bodyPr>
          <a:lstStyle/>
          <a:p>
            <a:r>
              <a:rPr lang="en-US" sz="2400" b="1" dirty="0">
                <a:solidFill>
                  <a:srgbClr val="4A76BF"/>
                </a:solidFill>
                <a:latin typeface="Cambria" panose="02040503050406030204" pitchFamily="18" charset="0"/>
              </a:rPr>
              <a:t>Q1: 25% point</a:t>
            </a:r>
            <a:endParaRPr lang="en-US" b="1" dirty="0">
              <a:solidFill>
                <a:srgbClr val="4A76BF"/>
              </a:solidFill>
            </a:endParaRPr>
          </a:p>
        </p:txBody>
      </p:sp>
      <p:sp>
        <p:nvSpPr>
          <p:cNvPr id="21" name="Rectangle 20">
            <a:extLst>
              <a:ext uri="{FF2B5EF4-FFF2-40B4-BE49-F238E27FC236}">
                <a16:creationId xmlns:a16="http://schemas.microsoft.com/office/drawing/2014/main" id="{2F12281B-2DC4-5B4B-B3DF-E5CC6C710940}"/>
              </a:ext>
            </a:extLst>
          </p:cNvPr>
          <p:cNvSpPr/>
          <p:nvPr/>
        </p:nvSpPr>
        <p:spPr>
          <a:xfrm>
            <a:off x="7559151" y="3345945"/>
            <a:ext cx="2011680" cy="461665"/>
          </a:xfrm>
          <a:prstGeom prst="rect">
            <a:avLst/>
          </a:prstGeom>
        </p:spPr>
        <p:txBody>
          <a:bodyPr wrap="square">
            <a:spAutoFit/>
          </a:bodyPr>
          <a:lstStyle/>
          <a:p>
            <a:r>
              <a:rPr lang="en-US" sz="2400" b="1" dirty="0">
                <a:solidFill>
                  <a:srgbClr val="4A76BF"/>
                </a:solidFill>
                <a:latin typeface="Cambria" panose="02040503050406030204" pitchFamily="18" charset="0"/>
              </a:rPr>
              <a:t>Whisker</a:t>
            </a:r>
            <a:endParaRPr lang="en-US" b="1" dirty="0">
              <a:solidFill>
                <a:srgbClr val="4A76BF"/>
              </a:solidFill>
            </a:endParaRPr>
          </a:p>
        </p:txBody>
      </p:sp>
    </p:spTree>
    <p:extLst>
      <p:ext uri="{BB962C8B-B14F-4D97-AF65-F5344CB8AC3E}">
        <p14:creationId xmlns:p14="http://schemas.microsoft.com/office/powerpoint/2010/main" val="102372964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1599991" y="73724"/>
            <a:ext cx="8987622" cy="740193"/>
          </a:xfrm>
        </p:spPr>
        <p:txBody>
          <a:bodyPr/>
          <a:lstStyle/>
          <a:p>
            <a:r>
              <a:rPr lang="en-US" sz="3800" b="1" dirty="0"/>
              <a:t>5. First </a:t>
            </a:r>
            <a:r>
              <a:rPr lang="en-US" sz="3800" b="1" dirty="0" err="1"/>
              <a:t>RowHammer</a:t>
            </a:r>
            <a:r>
              <a:rPr lang="en-US" sz="3800" b="1" dirty="0"/>
              <a:t> Bit Flips per Chip</a:t>
            </a:r>
          </a:p>
        </p:txBody>
      </p:sp>
      <p:pic>
        <p:nvPicPr>
          <p:cNvPr id="2" name="Picture 1">
            <a:extLst>
              <a:ext uri="{FF2B5EF4-FFF2-40B4-BE49-F238E27FC236}">
                <a16:creationId xmlns:a16="http://schemas.microsoft.com/office/drawing/2014/main" id="{CB8530F0-DFD9-7F4C-99EE-B2511F44D81E}"/>
              </a:ext>
            </a:extLst>
          </p:cNvPr>
          <p:cNvPicPr>
            <a:picLocks noChangeAspect="1"/>
          </p:cNvPicPr>
          <p:nvPr/>
        </p:nvPicPr>
        <p:blipFill>
          <a:blip r:embed="rId3"/>
          <a:stretch>
            <a:fillRect/>
          </a:stretch>
        </p:blipFill>
        <p:spPr>
          <a:xfrm>
            <a:off x="2732016" y="1107692"/>
            <a:ext cx="3363985" cy="5462079"/>
          </a:xfrm>
          <a:prstGeom prst="rect">
            <a:avLst/>
          </a:prstGeom>
        </p:spPr>
      </p:pic>
      <p:sp>
        <p:nvSpPr>
          <p:cNvPr id="8" name="Rectangle 7">
            <a:extLst>
              <a:ext uri="{FF2B5EF4-FFF2-40B4-BE49-F238E27FC236}">
                <a16:creationId xmlns:a16="http://schemas.microsoft.com/office/drawing/2014/main" id="{C0C13B34-6CFA-FB41-8BD2-E923F4E8BB6D}"/>
              </a:ext>
            </a:extLst>
          </p:cNvPr>
          <p:cNvSpPr/>
          <p:nvPr/>
        </p:nvSpPr>
        <p:spPr>
          <a:xfrm>
            <a:off x="1694122" y="692505"/>
            <a:ext cx="8973879" cy="446276"/>
          </a:xfrm>
          <a:prstGeom prst="rect">
            <a:avLst/>
          </a:prstGeom>
        </p:spPr>
        <p:txBody>
          <a:bodyPr wrap="square">
            <a:spAutoFit/>
          </a:bodyPr>
          <a:lstStyle/>
          <a:p>
            <a:r>
              <a:rPr lang="en-US" sz="2300" i="1" dirty="0">
                <a:solidFill>
                  <a:srgbClr val="C00000"/>
                </a:solidFill>
                <a:latin typeface="Cambria" panose="02040503050406030204" pitchFamily="18" charset="0"/>
              </a:rPr>
              <a:t>What is the minimum Hammer Count required to cause bit flips (</a:t>
            </a:r>
            <a:r>
              <a:rPr lang="en-US" sz="2300" i="1" dirty="0" err="1">
                <a:solidFill>
                  <a:srgbClr val="C00000"/>
                </a:solidFill>
                <a:latin typeface="Cambria" panose="02040503050406030204" pitchFamily="18" charset="0"/>
              </a:rPr>
              <a:t>HC</a:t>
            </a:r>
            <a:r>
              <a:rPr lang="en-US" sz="2300" i="1" baseline="-25000" dirty="0" err="1">
                <a:solidFill>
                  <a:srgbClr val="C00000"/>
                </a:solidFill>
                <a:latin typeface="Cambria" panose="02040503050406030204" pitchFamily="18" charset="0"/>
              </a:rPr>
              <a:t>first</a:t>
            </a:r>
            <a:r>
              <a:rPr lang="en-US" sz="2300" i="1" dirty="0">
                <a:solidFill>
                  <a:srgbClr val="C00000"/>
                </a:solidFill>
                <a:latin typeface="Cambria" panose="02040503050406030204" pitchFamily="18" charset="0"/>
              </a:rPr>
              <a:t>)?</a:t>
            </a:r>
          </a:p>
        </p:txBody>
      </p:sp>
      <p:sp>
        <p:nvSpPr>
          <p:cNvPr id="22" name="Rectangle 21">
            <a:extLst>
              <a:ext uri="{FF2B5EF4-FFF2-40B4-BE49-F238E27FC236}">
                <a16:creationId xmlns:a16="http://schemas.microsoft.com/office/drawing/2014/main" id="{1260B160-0723-D641-AE07-F12947813B16}"/>
              </a:ext>
            </a:extLst>
          </p:cNvPr>
          <p:cNvSpPr/>
          <p:nvPr/>
        </p:nvSpPr>
        <p:spPr>
          <a:xfrm>
            <a:off x="4770120" y="1485397"/>
            <a:ext cx="874033" cy="5084374"/>
          </a:xfrm>
          <a:prstGeom prst="rect">
            <a:avLst/>
          </a:prstGeom>
          <a:solidFill>
            <a:srgbClr val="C00000">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54ABC33A-5B52-2A42-8609-6EE0AC3C1637}"/>
              </a:ext>
            </a:extLst>
          </p:cNvPr>
          <p:cNvSpPr/>
          <p:nvPr/>
        </p:nvSpPr>
        <p:spPr>
          <a:xfrm>
            <a:off x="3911327" y="1485396"/>
            <a:ext cx="874033" cy="5084374"/>
          </a:xfrm>
          <a:prstGeom prst="rect">
            <a:avLst/>
          </a:prstGeom>
          <a:solidFill>
            <a:schemeClr val="accent5">
              <a:alpha val="3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C5E1653-BA24-A045-97C2-332253700366}"/>
              </a:ext>
            </a:extLst>
          </p:cNvPr>
          <p:cNvSpPr/>
          <p:nvPr/>
        </p:nvSpPr>
        <p:spPr>
          <a:xfrm>
            <a:off x="5644152" y="1485396"/>
            <a:ext cx="421776" cy="5084374"/>
          </a:xfrm>
          <a:prstGeom prst="rect">
            <a:avLst/>
          </a:prstGeom>
          <a:solidFill>
            <a:srgbClr val="538234">
              <a:alpha val="3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04C8437C-6A92-394B-A012-A88C2F91A1ED}"/>
              </a:ext>
            </a:extLst>
          </p:cNvPr>
          <p:cNvSpPr txBox="1"/>
          <p:nvPr/>
        </p:nvSpPr>
        <p:spPr>
          <a:xfrm>
            <a:off x="6502946" y="2350572"/>
            <a:ext cx="3753575" cy="2677656"/>
          </a:xfrm>
          <a:prstGeom prst="rect">
            <a:avLst/>
          </a:prstGeom>
          <a:noFill/>
        </p:spPr>
        <p:txBody>
          <a:bodyPr wrap="square" rtlCol="0">
            <a:spAutoFit/>
          </a:bodyPr>
          <a:lstStyle/>
          <a:p>
            <a:r>
              <a:rPr lang="en-US" sz="2400" dirty="0">
                <a:latin typeface="Cambria" panose="02040503050406030204" pitchFamily="18" charset="0"/>
              </a:rPr>
              <a:t>We note the different DRAM types on the x-axis: </a:t>
            </a:r>
            <a:r>
              <a:rPr lang="en-US" sz="2400" b="1" dirty="0">
                <a:solidFill>
                  <a:schemeClr val="accent5">
                    <a:lumMod val="75000"/>
                  </a:schemeClr>
                </a:solidFill>
                <a:latin typeface="Cambria" panose="02040503050406030204" pitchFamily="18" charset="0"/>
              </a:rPr>
              <a:t>DDR3</a:t>
            </a:r>
            <a:r>
              <a:rPr lang="en-US" sz="2400" dirty="0">
                <a:latin typeface="Cambria" panose="02040503050406030204" pitchFamily="18" charset="0"/>
              </a:rPr>
              <a:t>, </a:t>
            </a:r>
            <a:r>
              <a:rPr lang="en-US" sz="2400" b="1" dirty="0">
                <a:solidFill>
                  <a:srgbClr val="C00000"/>
                </a:solidFill>
                <a:latin typeface="Cambria" panose="02040503050406030204" pitchFamily="18" charset="0"/>
              </a:rPr>
              <a:t>DDR4</a:t>
            </a:r>
            <a:r>
              <a:rPr lang="en-US" sz="2400" dirty="0">
                <a:latin typeface="Cambria" panose="02040503050406030204" pitchFamily="18" charset="0"/>
              </a:rPr>
              <a:t>, </a:t>
            </a:r>
            <a:r>
              <a:rPr lang="en-US" sz="2400" b="1" dirty="0">
                <a:solidFill>
                  <a:srgbClr val="538234"/>
                </a:solidFill>
                <a:latin typeface="Cambria" panose="02040503050406030204" pitchFamily="18" charset="0"/>
              </a:rPr>
              <a:t>LPDDR4.</a:t>
            </a:r>
          </a:p>
          <a:p>
            <a:endParaRPr lang="en-US" sz="2400" dirty="0">
              <a:solidFill>
                <a:srgbClr val="538234"/>
              </a:solidFill>
              <a:latin typeface="Cambria" panose="02040503050406030204" pitchFamily="18" charset="0"/>
            </a:endParaRPr>
          </a:p>
          <a:p>
            <a:r>
              <a:rPr lang="en-US" sz="2400" dirty="0">
                <a:latin typeface="Cambria" panose="02040503050406030204" pitchFamily="18" charset="0"/>
              </a:rPr>
              <a:t>We focus on trends across chips of the same DRAM type to draw conclusions</a:t>
            </a:r>
          </a:p>
        </p:txBody>
      </p:sp>
    </p:spTree>
    <p:extLst>
      <p:ext uri="{BB962C8B-B14F-4D97-AF65-F5344CB8AC3E}">
        <p14:creationId xmlns:p14="http://schemas.microsoft.com/office/powerpoint/2010/main" val="151213346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1599991" y="73724"/>
            <a:ext cx="8987622" cy="740193"/>
          </a:xfrm>
        </p:spPr>
        <p:txBody>
          <a:bodyPr/>
          <a:lstStyle/>
          <a:p>
            <a:r>
              <a:rPr lang="en-US" sz="3800" b="1" dirty="0"/>
              <a:t>5. First </a:t>
            </a:r>
            <a:r>
              <a:rPr lang="en-US" sz="3800" b="1" dirty="0" err="1"/>
              <a:t>RowHammer</a:t>
            </a:r>
            <a:r>
              <a:rPr lang="en-US" sz="3800" b="1" dirty="0"/>
              <a:t> Bit Flips per Chip</a:t>
            </a:r>
          </a:p>
        </p:txBody>
      </p:sp>
      <p:sp>
        <p:nvSpPr>
          <p:cNvPr id="8" name="Rectangle 7">
            <a:extLst>
              <a:ext uri="{FF2B5EF4-FFF2-40B4-BE49-F238E27FC236}">
                <a16:creationId xmlns:a16="http://schemas.microsoft.com/office/drawing/2014/main" id="{13E2E26E-67D9-7D4A-BF8E-578F37EFC406}"/>
              </a:ext>
            </a:extLst>
          </p:cNvPr>
          <p:cNvSpPr/>
          <p:nvPr/>
        </p:nvSpPr>
        <p:spPr>
          <a:xfrm>
            <a:off x="1524000" y="5616558"/>
            <a:ext cx="9144000" cy="830997"/>
          </a:xfrm>
          <a:prstGeom prst="rect">
            <a:avLst/>
          </a:prstGeom>
          <a:solidFill>
            <a:schemeClr val="accent6">
              <a:lumMod val="40000"/>
              <a:lumOff val="60000"/>
            </a:schemeClr>
          </a:solidFill>
        </p:spPr>
        <p:txBody>
          <a:bodyPr wrap="square">
            <a:spAutoFit/>
          </a:bodyPr>
          <a:lstStyle/>
          <a:p>
            <a:pPr algn="ctr"/>
            <a:r>
              <a:rPr lang="en-US" sz="2400" dirty="0">
                <a:latin typeface="LinLibertineTI"/>
              </a:rPr>
              <a:t>Newer chips from a given DRAM manufacturer </a:t>
            </a:r>
          </a:p>
          <a:p>
            <a:pPr algn="ctr"/>
            <a:r>
              <a:rPr lang="en-US" sz="2400" b="1" dirty="0">
                <a:latin typeface="LinLibertineTI"/>
              </a:rPr>
              <a:t>more</a:t>
            </a:r>
            <a:r>
              <a:rPr lang="en-US" sz="2400" dirty="0">
                <a:latin typeface="LinLibertineTI"/>
              </a:rPr>
              <a:t> vulnerable to </a:t>
            </a:r>
            <a:r>
              <a:rPr lang="en-US" sz="2400" dirty="0" err="1">
                <a:latin typeface="LinLibertineTI"/>
              </a:rPr>
              <a:t>RowHammer</a:t>
            </a:r>
            <a:r>
              <a:rPr lang="en-US" sz="2400" dirty="0">
                <a:latin typeface="LinLibertineTI"/>
              </a:rPr>
              <a:t> </a:t>
            </a:r>
          </a:p>
        </p:txBody>
      </p:sp>
      <p:pic>
        <p:nvPicPr>
          <p:cNvPr id="3" name="Picture 2">
            <a:extLst>
              <a:ext uri="{FF2B5EF4-FFF2-40B4-BE49-F238E27FC236}">
                <a16:creationId xmlns:a16="http://schemas.microsoft.com/office/drawing/2014/main" id="{80ADC131-0C18-354C-9D4B-CAB9FD8340CD}"/>
              </a:ext>
            </a:extLst>
          </p:cNvPr>
          <p:cNvPicPr>
            <a:picLocks noChangeAspect="1"/>
          </p:cNvPicPr>
          <p:nvPr/>
        </p:nvPicPr>
        <p:blipFill rotWithShape="1">
          <a:blip r:embed="rId3"/>
          <a:srcRect r="57894"/>
          <a:stretch/>
        </p:blipFill>
        <p:spPr>
          <a:xfrm>
            <a:off x="1783230" y="672677"/>
            <a:ext cx="3009534" cy="4913316"/>
          </a:xfrm>
          <a:prstGeom prst="rect">
            <a:avLst/>
          </a:prstGeom>
        </p:spPr>
      </p:pic>
      <p:sp>
        <p:nvSpPr>
          <p:cNvPr id="41" name="Rectangle 40">
            <a:extLst>
              <a:ext uri="{FF2B5EF4-FFF2-40B4-BE49-F238E27FC236}">
                <a16:creationId xmlns:a16="http://schemas.microsoft.com/office/drawing/2014/main" id="{F7FE634D-79BC-4F46-9907-15C01CD657E3}"/>
              </a:ext>
            </a:extLst>
          </p:cNvPr>
          <p:cNvSpPr/>
          <p:nvPr/>
        </p:nvSpPr>
        <p:spPr>
          <a:xfrm>
            <a:off x="3501467" y="985159"/>
            <a:ext cx="631413"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42" name="Rectangle 41">
            <a:extLst>
              <a:ext uri="{FF2B5EF4-FFF2-40B4-BE49-F238E27FC236}">
                <a16:creationId xmlns:a16="http://schemas.microsoft.com/office/drawing/2014/main" id="{B25375D4-E054-5F41-A675-9442D3DAF543}"/>
              </a:ext>
            </a:extLst>
          </p:cNvPr>
          <p:cNvSpPr/>
          <p:nvPr/>
        </p:nvSpPr>
        <p:spPr>
          <a:xfrm>
            <a:off x="2864558" y="984724"/>
            <a:ext cx="631413"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43" name="Rectangle 42">
            <a:extLst>
              <a:ext uri="{FF2B5EF4-FFF2-40B4-BE49-F238E27FC236}">
                <a16:creationId xmlns:a16="http://schemas.microsoft.com/office/drawing/2014/main" id="{B0CBAE99-946A-1A46-952A-9AF4F7C4C429}"/>
              </a:ext>
            </a:extLst>
          </p:cNvPr>
          <p:cNvSpPr/>
          <p:nvPr/>
        </p:nvSpPr>
        <p:spPr>
          <a:xfrm>
            <a:off x="4132880" y="984725"/>
            <a:ext cx="638282" cy="4601269"/>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cxnSp>
        <p:nvCxnSpPr>
          <p:cNvPr id="9" name="Straight Arrow Connector 8">
            <a:extLst>
              <a:ext uri="{FF2B5EF4-FFF2-40B4-BE49-F238E27FC236}">
                <a16:creationId xmlns:a16="http://schemas.microsoft.com/office/drawing/2014/main" id="{C84AB2C4-2130-4143-9B37-41C332779E87}"/>
              </a:ext>
            </a:extLst>
          </p:cNvPr>
          <p:cNvCxnSpPr>
            <a:cxnSpLocks/>
          </p:cNvCxnSpPr>
          <p:nvPr/>
        </p:nvCxnSpPr>
        <p:spPr>
          <a:xfrm>
            <a:off x="3636831" y="3398437"/>
            <a:ext cx="348823" cy="483149"/>
          </a:xfrm>
          <a:prstGeom prst="straightConnector1">
            <a:avLst/>
          </a:prstGeom>
          <a:ln w="66675">
            <a:solidFill>
              <a:srgbClr val="C0000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0E7B3354-FFD7-064F-9C76-B6DD2A24A552}"/>
              </a:ext>
            </a:extLst>
          </p:cNvPr>
          <p:cNvCxnSpPr>
            <a:cxnSpLocks/>
          </p:cNvCxnSpPr>
          <p:nvPr/>
        </p:nvCxnSpPr>
        <p:spPr>
          <a:xfrm>
            <a:off x="4294689" y="2957224"/>
            <a:ext cx="321365" cy="855835"/>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84" name="Picture 83">
            <a:extLst>
              <a:ext uri="{FF2B5EF4-FFF2-40B4-BE49-F238E27FC236}">
                <a16:creationId xmlns:a16="http://schemas.microsoft.com/office/drawing/2014/main" id="{5D6FB7FF-1F2F-D74B-B4A7-34A3463B9FAC}"/>
              </a:ext>
            </a:extLst>
          </p:cNvPr>
          <p:cNvPicPr>
            <a:picLocks noChangeAspect="1"/>
          </p:cNvPicPr>
          <p:nvPr/>
        </p:nvPicPr>
        <p:blipFill rotWithShape="1">
          <a:blip r:embed="rId3"/>
          <a:srcRect l="71984"/>
          <a:stretch/>
        </p:blipFill>
        <p:spPr>
          <a:xfrm>
            <a:off x="8250820" y="668542"/>
            <a:ext cx="2002458" cy="4913316"/>
          </a:xfrm>
          <a:prstGeom prst="rect">
            <a:avLst/>
          </a:prstGeom>
        </p:spPr>
      </p:pic>
      <p:sp>
        <p:nvSpPr>
          <p:cNvPr id="91" name="Rectangle 90">
            <a:extLst>
              <a:ext uri="{FF2B5EF4-FFF2-40B4-BE49-F238E27FC236}">
                <a16:creationId xmlns:a16="http://schemas.microsoft.com/office/drawing/2014/main" id="{412B7219-CF53-1C4C-A5A6-7565B1AD142E}"/>
              </a:ext>
            </a:extLst>
          </p:cNvPr>
          <p:cNvSpPr/>
          <p:nvPr/>
        </p:nvSpPr>
        <p:spPr>
          <a:xfrm>
            <a:off x="9065322" y="972731"/>
            <a:ext cx="758754"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92" name="Rectangle 91">
            <a:extLst>
              <a:ext uri="{FF2B5EF4-FFF2-40B4-BE49-F238E27FC236}">
                <a16:creationId xmlns:a16="http://schemas.microsoft.com/office/drawing/2014/main" id="{9B4C41B1-4A81-9E41-99E0-1CF6C48D3E66}"/>
              </a:ext>
            </a:extLst>
          </p:cNvPr>
          <p:cNvSpPr/>
          <p:nvPr/>
        </p:nvSpPr>
        <p:spPr>
          <a:xfrm>
            <a:off x="8311485" y="972296"/>
            <a:ext cx="767265"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93" name="Rectangle 92">
            <a:extLst>
              <a:ext uri="{FF2B5EF4-FFF2-40B4-BE49-F238E27FC236}">
                <a16:creationId xmlns:a16="http://schemas.microsoft.com/office/drawing/2014/main" id="{5754A620-DEB4-1841-953D-705227B0D008}"/>
              </a:ext>
            </a:extLst>
          </p:cNvPr>
          <p:cNvSpPr/>
          <p:nvPr/>
        </p:nvSpPr>
        <p:spPr>
          <a:xfrm>
            <a:off x="9831212" y="987579"/>
            <a:ext cx="370114" cy="4585552"/>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cxnSp>
        <p:nvCxnSpPr>
          <p:cNvPr id="98" name="Straight Arrow Connector 97">
            <a:extLst>
              <a:ext uri="{FF2B5EF4-FFF2-40B4-BE49-F238E27FC236}">
                <a16:creationId xmlns:a16="http://schemas.microsoft.com/office/drawing/2014/main" id="{9AF05BB2-A6E2-9748-9564-411FC1B621B3}"/>
              </a:ext>
            </a:extLst>
          </p:cNvPr>
          <p:cNvCxnSpPr>
            <a:cxnSpLocks/>
          </p:cNvCxnSpPr>
          <p:nvPr/>
        </p:nvCxnSpPr>
        <p:spPr>
          <a:xfrm>
            <a:off x="8449957" y="953204"/>
            <a:ext cx="426455" cy="2280857"/>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728BBBF7-6AD6-1D42-B8D5-07995AFA0583}"/>
              </a:ext>
            </a:extLst>
          </p:cNvPr>
          <p:cNvCxnSpPr>
            <a:cxnSpLocks/>
          </p:cNvCxnSpPr>
          <p:nvPr/>
        </p:nvCxnSpPr>
        <p:spPr>
          <a:xfrm>
            <a:off x="9270276" y="1206744"/>
            <a:ext cx="370114" cy="1469100"/>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01" name="Picture 100">
            <a:extLst>
              <a:ext uri="{FF2B5EF4-FFF2-40B4-BE49-F238E27FC236}">
                <a16:creationId xmlns:a16="http://schemas.microsoft.com/office/drawing/2014/main" id="{736C5D6F-945E-2D42-95E7-3B2B556F455E}"/>
              </a:ext>
            </a:extLst>
          </p:cNvPr>
          <p:cNvPicPr>
            <a:picLocks noChangeAspect="1"/>
          </p:cNvPicPr>
          <p:nvPr/>
        </p:nvPicPr>
        <p:blipFill rotWithShape="1">
          <a:blip r:embed="rId3"/>
          <a:srcRect l="41897" r="28061"/>
          <a:stretch/>
        </p:blipFill>
        <p:spPr>
          <a:xfrm>
            <a:off x="5448046" y="672677"/>
            <a:ext cx="2147313" cy="4913316"/>
          </a:xfrm>
          <a:prstGeom prst="rect">
            <a:avLst/>
          </a:prstGeom>
        </p:spPr>
      </p:pic>
      <p:sp>
        <p:nvSpPr>
          <p:cNvPr id="105" name="Rectangle 104">
            <a:extLst>
              <a:ext uri="{FF2B5EF4-FFF2-40B4-BE49-F238E27FC236}">
                <a16:creationId xmlns:a16="http://schemas.microsoft.com/office/drawing/2014/main" id="{574DFD47-E422-CC46-9DF6-0B54D2EBCF22}"/>
              </a:ext>
            </a:extLst>
          </p:cNvPr>
          <p:cNvSpPr/>
          <p:nvPr/>
        </p:nvSpPr>
        <p:spPr>
          <a:xfrm>
            <a:off x="6350123" y="984724"/>
            <a:ext cx="758754"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06" name="Rectangle 105">
            <a:extLst>
              <a:ext uri="{FF2B5EF4-FFF2-40B4-BE49-F238E27FC236}">
                <a16:creationId xmlns:a16="http://schemas.microsoft.com/office/drawing/2014/main" id="{DCF9E6EC-9D05-6349-BFA9-5CAFEFAB2D84}"/>
              </a:ext>
            </a:extLst>
          </p:cNvPr>
          <p:cNvSpPr/>
          <p:nvPr/>
        </p:nvSpPr>
        <p:spPr>
          <a:xfrm>
            <a:off x="5596286" y="984289"/>
            <a:ext cx="767265"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07" name="Rectangle 106">
            <a:extLst>
              <a:ext uri="{FF2B5EF4-FFF2-40B4-BE49-F238E27FC236}">
                <a16:creationId xmlns:a16="http://schemas.microsoft.com/office/drawing/2014/main" id="{531C2739-287D-B540-98C5-C2080B004810}"/>
              </a:ext>
            </a:extLst>
          </p:cNvPr>
          <p:cNvSpPr/>
          <p:nvPr/>
        </p:nvSpPr>
        <p:spPr>
          <a:xfrm>
            <a:off x="7108877" y="999572"/>
            <a:ext cx="377250" cy="4573559"/>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cxnSp>
        <p:nvCxnSpPr>
          <p:cNvPr id="114" name="Straight Arrow Connector 113">
            <a:extLst>
              <a:ext uri="{FF2B5EF4-FFF2-40B4-BE49-F238E27FC236}">
                <a16:creationId xmlns:a16="http://schemas.microsoft.com/office/drawing/2014/main" id="{67B69012-CDC5-D34C-9D95-FEF55BB57553}"/>
              </a:ext>
            </a:extLst>
          </p:cNvPr>
          <p:cNvCxnSpPr>
            <a:cxnSpLocks/>
          </p:cNvCxnSpPr>
          <p:nvPr/>
        </p:nvCxnSpPr>
        <p:spPr>
          <a:xfrm>
            <a:off x="5777179" y="984725"/>
            <a:ext cx="409492" cy="2443958"/>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8389938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8C4337C-80FE-4B40-A479-B194D0ACE27D}"/>
              </a:ext>
            </a:extLst>
          </p:cNvPr>
          <p:cNvSpPr>
            <a:spLocks noGrp="1"/>
          </p:cNvSpPr>
          <p:nvPr>
            <p:ph type="title"/>
          </p:nvPr>
        </p:nvSpPr>
        <p:spPr>
          <a:xfrm>
            <a:off x="1599991" y="73724"/>
            <a:ext cx="8987622" cy="740193"/>
          </a:xfrm>
        </p:spPr>
        <p:txBody>
          <a:bodyPr/>
          <a:lstStyle/>
          <a:p>
            <a:r>
              <a:rPr lang="en-US" sz="3800" b="1" dirty="0"/>
              <a:t>5. First </a:t>
            </a:r>
            <a:r>
              <a:rPr lang="en-US" sz="3800" b="1" dirty="0" err="1"/>
              <a:t>RowHammer</a:t>
            </a:r>
            <a:r>
              <a:rPr lang="en-US" sz="3800" b="1" dirty="0"/>
              <a:t> Bit Flips per Chip</a:t>
            </a:r>
          </a:p>
        </p:txBody>
      </p:sp>
      <p:sp>
        <p:nvSpPr>
          <p:cNvPr id="8" name="Rectangle 7">
            <a:extLst>
              <a:ext uri="{FF2B5EF4-FFF2-40B4-BE49-F238E27FC236}">
                <a16:creationId xmlns:a16="http://schemas.microsoft.com/office/drawing/2014/main" id="{13E2E26E-67D9-7D4A-BF8E-578F37EFC406}"/>
              </a:ext>
            </a:extLst>
          </p:cNvPr>
          <p:cNvSpPr/>
          <p:nvPr/>
        </p:nvSpPr>
        <p:spPr>
          <a:xfrm>
            <a:off x="1524000" y="5616558"/>
            <a:ext cx="9144000" cy="830997"/>
          </a:xfrm>
          <a:prstGeom prst="rect">
            <a:avLst/>
          </a:prstGeom>
          <a:solidFill>
            <a:schemeClr val="accent6">
              <a:lumMod val="40000"/>
              <a:lumOff val="60000"/>
            </a:schemeClr>
          </a:solidFill>
        </p:spPr>
        <p:txBody>
          <a:bodyPr wrap="square">
            <a:spAutoFit/>
          </a:bodyPr>
          <a:lstStyle/>
          <a:p>
            <a:pPr algn="ctr"/>
            <a:r>
              <a:rPr lang="en-US" sz="2400" dirty="0">
                <a:latin typeface="LinLibertineTI"/>
              </a:rPr>
              <a:t>Newer chips from a given DRAM manufacturer </a:t>
            </a:r>
          </a:p>
          <a:p>
            <a:pPr algn="ctr"/>
            <a:r>
              <a:rPr lang="en-US" sz="2400" b="1" dirty="0">
                <a:latin typeface="LinLibertineTI"/>
              </a:rPr>
              <a:t>more</a:t>
            </a:r>
            <a:r>
              <a:rPr lang="en-US" sz="2400" dirty="0">
                <a:latin typeface="LinLibertineTI"/>
              </a:rPr>
              <a:t> vulnerable to </a:t>
            </a:r>
            <a:r>
              <a:rPr lang="en-US" sz="2400" dirty="0" err="1">
                <a:latin typeface="LinLibertineTI"/>
              </a:rPr>
              <a:t>RowHammer</a:t>
            </a:r>
            <a:r>
              <a:rPr lang="en-US" sz="2400" dirty="0">
                <a:latin typeface="LinLibertineTI"/>
              </a:rPr>
              <a:t> </a:t>
            </a:r>
          </a:p>
        </p:txBody>
      </p:sp>
      <p:pic>
        <p:nvPicPr>
          <p:cNvPr id="3" name="Picture 2">
            <a:extLst>
              <a:ext uri="{FF2B5EF4-FFF2-40B4-BE49-F238E27FC236}">
                <a16:creationId xmlns:a16="http://schemas.microsoft.com/office/drawing/2014/main" id="{80ADC131-0C18-354C-9D4B-CAB9FD8340CD}"/>
              </a:ext>
            </a:extLst>
          </p:cNvPr>
          <p:cNvPicPr>
            <a:picLocks noChangeAspect="1"/>
          </p:cNvPicPr>
          <p:nvPr/>
        </p:nvPicPr>
        <p:blipFill rotWithShape="1">
          <a:blip r:embed="rId3"/>
          <a:srcRect r="57894"/>
          <a:stretch/>
        </p:blipFill>
        <p:spPr>
          <a:xfrm>
            <a:off x="1783230" y="672677"/>
            <a:ext cx="3009534" cy="4913316"/>
          </a:xfrm>
          <a:prstGeom prst="rect">
            <a:avLst/>
          </a:prstGeom>
        </p:spPr>
      </p:pic>
      <p:sp>
        <p:nvSpPr>
          <p:cNvPr id="41" name="Rectangle 40">
            <a:extLst>
              <a:ext uri="{FF2B5EF4-FFF2-40B4-BE49-F238E27FC236}">
                <a16:creationId xmlns:a16="http://schemas.microsoft.com/office/drawing/2014/main" id="{F7FE634D-79BC-4F46-9907-15C01CD657E3}"/>
              </a:ext>
            </a:extLst>
          </p:cNvPr>
          <p:cNvSpPr/>
          <p:nvPr/>
        </p:nvSpPr>
        <p:spPr>
          <a:xfrm>
            <a:off x="3501467" y="985159"/>
            <a:ext cx="631413"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42" name="Rectangle 41">
            <a:extLst>
              <a:ext uri="{FF2B5EF4-FFF2-40B4-BE49-F238E27FC236}">
                <a16:creationId xmlns:a16="http://schemas.microsoft.com/office/drawing/2014/main" id="{B25375D4-E054-5F41-A675-9442D3DAF543}"/>
              </a:ext>
            </a:extLst>
          </p:cNvPr>
          <p:cNvSpPr/>
          <p:nvPr/>
        </p:nvSpPr>
        <p:spPr>
          <a:xfrm>
            <a:off x="2864558" y="984724"/>
            <a:ext cx="631413"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43" name="Rectangle 42">
            <a:extLst>
              <a:ext uri="{FF2B5EF4-FFF2-40B4-BE49-F238E27FC236}">
                <a16:creationId xmlns:a16="http://schemas.microsoft.com/office/drawing/2014/main" id="{B0CBAE99-946A-1A46-952A-9AF4F7C4C429}"/>
              </a:ext>
            </a:extLst>
          </p:cNvPr>
          <p:cNvSpPr/>
          <p:nvPr/>
        </p:nvSpPr>
        <p:spPr>
          <a:xfrm>
            <a:off x="4132880" y="984725"/>
            <a:ext cx="638282" cy="4601269"/>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cxnSp>
        <p:nvCxnSpPr>
          <p:cNvPr id="9" name="Straight Arrow Connector 8">
            <a:extLst>
              <a:ext uri="{FF2B5EF4-FFF2-40B4-BE49-F238E27FC236}">
                <a16:creationId xmlns:a16="http://schemas.microsoft.com/office/drawing/2014/main" id="{C84AB2C4-2130-4143-9B37-41C332779E87}"/>
              </a:ext>
            </a:extLst>
          </p:cNvPr>
          <p:cNvCxnSpPr>
            <a:cxnSpLocks/>
          </p:cNvCxnSpPr>
          <p:nvPr/>
        </p:nvCxnSpPr>
        <p:spPr>
          <a:xfrm>
            <a:off x="3636831" y="3398437"/>
            <a:ext cx="348823" cy="483149"/>
          </a:xfrm>
          <a:prstGeom prst="straightConnector1">
            <a:avLst/>
          </a:prstGeom>
          <a:ln w="66675">
            <a:solidFill>
              <a:srgbClr val="C00000"/>
            </a:solidFill>
            <a:prstDash val="solid"/>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0E7B3354-FFD7-064F-9C76-B6DD2A24A552}"/>
              </a:ext>
            </a:extLst>
          </p:cNvPr>
          <p:cNvCxnSpPr>
            <a:cxnSpLocks/>
          </p:cNvCxnSpPr>
          <p:nvPr/>
        </p:nvCxnSpPr>
        <p:spPr>
          <a:xfrm>
            <a:off x="4294689" y="2957224"/>
            <a:ext cx="321365" cy="855835"/>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84" name="Picture 83">
            <a:extLst>
              <a:ext uri="{FF2B5EF4-FFF2-40B4-BE49-F238E27FC236}">
                <a16:creationId xmlns:a16="http://schemas.microsoft.com/office/drawing/2014/main" id="{5D6FB7FF-1F2F-D74B-B4A7-34A3463B9FAC}"/>
              </a:ext>
            </a:extLst>
          </p:cNvPr>
          <p:cNvPicPr>
            <a:picLocks noChangeAspect="1"/>
          </p:cNvPicPr>
          <p:nvPr/>
        </p:nvPicPr>
        <p:blipFill rotWithShape="1">
          <a:blip r:embed="rId3"/>
          <a:srcRect l="71984"/>
          <a:stretch/>
        </p:blipFill>
        <p:spPr>
          <a:xfrm>
            <a:off x="8250820" y="668542"/>
            <a:ext cx="2002458" cy="4913316"/>
          </a:xfrm>
          <a:prstGeom prst="rect">
            <a:avLst/>
          </a:prstGeom>
        </p:spPr>
      </p:pic>
      <p:sp>
        <p:nvSpPr>
          <p:cNvPr id="91" name="Rectangle 90">
            <a:extLst>
              <a:ext uri="{FF2B5EF4-FFF2-40B4-BE49-F238E27FC236}">
                <a16:creationId xmlns:a16="http://schemas.microsoft.com/office/drawing/2014/main" id="{412B7219-CF53-1C4C-A5A6-7565B1AD142E}"/>
              </a:ext>
            </a:extLst>
          </p:cNvPr>
          <p:cNvSpPr/>
          <p:nvPr/>
        </p:nvSpPr>
        <p:spPr>
          <a:xfrm>
            <a:off x="9065322" y="972731"/>
            <a:ext cx="758754"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92" name="Rectangle 91">
            <a:extLst>
              <a:ext uri="{FF2B5EF4-FFF2-40B4-BE49-F238E27FC236}">
                <a16:creationId xmlns:a16="http://schemas.microsoft.com/office/drawing/2014/main" id="{9B4C41B1-4A81-9E41-99E0-1CF6C48D3E66}"/>
              </a:ext>
            </a:extLst>
          </p:cNvPr>
          <p:cNvSpPr/>
          <p:nvPr/>
        </p:nvSpPr>
        <p:spPr>
          <a:xfrm>
            <a:off x="8311485" y="972296"/>
            <a:ext cx="767265"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93" name="Rectangle 92">
            <a:extLst>
              <a:ext uri="{FF2B5EF4-FFF2-40B4-BE49-F238E27FC236}">
                <a16:creationId xmlns:a16="http://schemas.microsoft.com/office/drawing/2014/main" id="{5754A620-DEB4-1841-953D-705227B0D008}"/>
              </a:ext>
            </a:extLst>
          </p:cNvPr>
          <p:cNvSpPr/>
          <p:nvPr/>
        </p:nvSpPr>
        <p:spPr>
          <a:xfrm>
            <a:off x="9831212" y="987579"/>
            <a:ext cx="370114" cy="4585552"/>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cxnSp>
        <p:nvCxnSpPr>
          <p:cNvPr id="98" name="Straight Arrow Connector 97">
            <a:extLst>
              <a:ext uri="{FF2B5EF4-FFF2-40B4-BE49-F238E27FC236}">
                <a16:creationId xmlns:a16="http://schemas.microsoft.com/office/drawing/2014/main" id="{9AF05BB2-A6E2-9748-9564-411FC1B621B3}"/>
              </a:ext>
            </a:extLst>
          </p:cNvPr>
          <p:cNvCxnSpPr>
            <a:cxnSpLocks/>
          </p:cNvCxnSpPr>
          <p:nvPr/>
        </p:nvCxnSpPr>
        <p:spPr>
          <a:xfrm>
            <a:off x="8449957" y="953204"/>
            <a:ext cx="426455" cy="2280857"/>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728BBBF7-6AD6-1D42-B8D5-07995AFA0583}"/>
              </a:ext>
            </a:extLst>
          </p:cNvPr>
          <p:cNvCxnSpPr>
            <a:cxnSpLocks/>
          </p:cNvCxnSpPr>
          <p:nvPr/>
        </p:nvCxnSpPr>
        <p:spPr>
          <a:xfrm>
            <a:off x="9270276" y="1206744"/>
            <a:ext cx="370114" cy="1469100"/>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pic>
        <p:nvPicPr>
          <p:cNvPr id="101" name="Picture 100">
            <a:extLst>
              <a:ext uri="{FF2B5EF4-FFF2-40B4-BE49-F238E27FC236}">
                <a16:creationId xmlns:a16="http://schemas.microsoft.com/office/drawing/2014/main" id="{736C5D6F-945E-2D42-95E7-3B2B556F455E}"/>
              </a:ext>
            </a:extLst>
          </p:cNvPr>
          <p:cNvPicPr>
            <a:picLocks noChangeAspect="1"/>
          </p:cNvPicPr>
          <p:nvPr/>
        </p:nvPicPr>
        <p:blipFill rotWithShape="1">
          <a:blip r:embed="rId3"/>
          <a:srcRect l="41897" r="28061"/>
          <a:stretch/>
        </p:blipFill>
        <p:spPr>
          <a:xfrm>
            <a:off x="5448046" y="672677"/>
            <a:ext cx="2147313" cy="4913316"/>
          </a:xfrm>
          <a:prstGeom prst="rect">
            <a:avLst/>
          </a:prstGeom>
        </p:spPr>
      </p:pic>
      <p:sp>
        <p:nvSpPr>
          <p:cNvPr id="105" name="Rectangle 104">
            <a:extLst>
              <a:ext uri="{FF2B5EF4-FFF2-40B4-BE49-F238E27FC236}">
                <a16:creationId xmlns:a16="http://schemas.microsoft.com/office/drawing/2014/main" id="{574DFD47-E422-CC46-9DF6-0B54D2EBCF22}"/>
              </a:ext>
            </a:extLst>
          </p:cNvPr>
          <p:cNvSpPr/>
          <p:nvPr/>
        </p:nvSpPr>
        <p:spPr>
          <a:xfrm>
            <a:off x="6350123" y="984724"/>
            <a:ext cx="758754" cy="4600834"/>
          </a:xfrm>
          <a:prstGeom prst="rect">
            <a:avLst/>
          </a:prstGeom>
          <a:solidFill>
            <a:srgbClr val="C00000">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06" name="Rectangle 105">
            <a:extLst>
              <a:ext uri="{FF2B5EF4-FFF2-40B4-BE49-F238E27FC236}">
                <a16:creationId xmlns:a16="http://schemas.microsoft.com/office/drawing/2014/main" id="{DCF9E6EC-9D05-6349-BFA9-5CAFEFAB2D84}"/>
              </a:ext>
            </a:extLst>
          </p:cNvPr>
          <p:cNvSpPr/>
          <p:nvPr/>
        </p:nvSpPr>
        <p:spPr>
          <a:xfrm>
            <a:off x="5596286" y="984289"/>
            <a:ext cx="767265" cy="4600834"/>
          </a:xfrm>
          <a:prstGeom prst="rect">
            <a:avLst/>
          </a:prstGeom>
          <a:solidFill>
            <a:schemeClr val="accent5">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07" name="Rectangle 106">
            <a:extLst>
              <a:ext uri="{FF2B5EF4-FFF2-40B4-BE49-F238E27FC236}">
                <a16:creationId xmlns:a16="http://schemas.microsoft.com/office/drawing/2014/main" id="{531C2739-287D-B540-98C5-C2080B004810}"/>
              </a:ext>
            </a:extLst>
          </p:cNvPr>
          <p:cNvSpPr/>
          <p:nvPr/>
        </p:nvSpPr>
        <p:spPr>
          <a:xfrm>
            <a:off x="7108877" y="999572"/>
            <a:ext cx="377250" cy="4573559"/>
          </a:xfrm>
          <a:prstGeom prst="rect">
            <a:avLst/>
          </a:prstGeom>
          <a:solidFill>
            <a:srgbClr val="538234">
              <a:alpha val="11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cxnSp>
        <p:nvCxnSpPr>
          <p:cNvPr id="114" name="Straight Arrow Connector 113">
            <a:extLst>
              <a:ext uri="{FF2B5EF4-FFF2-40B4-BE49-F238E27FC236}">
                <a16:creationId xmlns:a16="http://schemas.microsoft.com/office/drawing/2014/main" id="{67B69012-CDC5-D34C-9D95-FEF55BB57553}"/>
              </a:ext>
            </a:extLst>
          </p:cNvPr>
          <p:cNvCxnSpPr>
            <a:cxnSpLocks/>
          </p:cNvCxnSpPr>
          <p:nvPr/>
        </p:nvCxnSpPr>
        <p:spPr>
          <a:xfrm>
            <a:off x="5777179" y="984725"/>
            <a:ext cx="409492" cy="2443958"/>
          </a:xfrm>
          <a:prstGeom prst="straightConnector1">
            <a:avLst/>
          </a:prstGeom>
          <a:ln w="66675">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A5AC7490-6188-394C-8362-DE5A59111525}"/>
              </a:ext>
            </a:extLst>
          </p:cNvPr>
          <p:cNvSpPr/>
          <p:nvPr/>
        </p:nvSpPr>
        <p:spPr>
          <a:xfrm>
            <a:off x="1524000" y="703242"/>
            <a:ext cx="9144000" cy="5744313"/>
          </a:xfrm>
          <a:prstGeom prst="rect">
            <a:avLst/>
          </a:prstGeom>
          <a:solidFill>
            <a:schemeClr val="bg1">
              <a:alpha val="72000"/>
            </a:schemeClr>
          </a:solidFill>
          <a:ln>
            <a:solidFill>
              <a:schemeClr val="bg1"/>
            </a:solidFill>
          </a:ln>
          <a:effectLst>
            <a:outerShdw sx="1000" sy="1000" algn="ctr" rotWithShape="0">
              <a:srgbClr val="000000"/>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CB286922-A54B-444C-B126-DDE03F85424A}"/>
              </a:ext>
            </a:extLst>
          </p:cNvPr>
          <p:cNvSpPr txBox="1"/>
          <p:nvPr/>
        </p:nvSpPr>
        <p:spPr>
          <a:xfrm>
            <a:off x="1846442" y="3736009"/>
            <a:ext cx="8494721" cy="1269578"/>
          </a:xfrm>
          <a:prstGeom prst="rect">
            <a:avLst/>
          </a:prstGeom>
          <a:solidFill>
            <a:schemeClr val="accent4">
              <a:lumMod val="20000"/>
              <a:lumOff val="80000"/>
            </a:schemeClr>
          </a:solidFill>
          <a:ln w="76200">
            <a:solidFill>
              <a:schemeClr val="accent1"/>
            </a:solidFill>
          </a:ln>
        </p:spPr>
        <p:txBody>
          <a:bodyPr wrap="square" rtlCol="0">
            <a:spAutoFit/>
          </a:bodyPr>
          <a:lstStyle/>
          <a:p>
            <a:pPr algn="ctr"/>
            <a:endParaRPr lang="en-US" sz="1000" b="1" dirty="0">
              <a:latin typeface="Cambria" panose="02040503050406030204" pitchFamily="18" charset="0"/>
              <a:ea typeface="Cambria" charset="0"/>
              <a:cs typeface="Cambria" charset="0"/>
            </a:endParaRPr>
          </a:p>
          <a:p>
            <a:pPr algn="ctr"/>
            <a:r>
              <a:rPr lang="en-US" sz="2800" b="1" dirty="0">
                <a:latin typeface="Cambria" panose="02040503050406030204" pitchFamily="18" charset="0"/>
              </a:rPr>
              <a:t> There are chips whose weakest cells fail </a:t>
            </a:r>
          </a:p>
          <a:p>
            <a:pPr algn="ctr"/>
            <a:r>
              <a:rPr lang="en-US" sz="2800" b="1" dirty="0">
                <a:latin typeface="Cambria" panose="02040503050406030204" pitchFamily="18" charset="0"/>
              </a:rPr>
              <a:t>after only </a:t>
            </a:r>
            <a:r>
              <a:rPr lang="en-US" sz="2800" b="1" dirty="0">
                <a:solidFill>
                  <a:schemeClr val="accent5">
                    <a:lumMod val="75000"/>
                  </a:schemeClr>
                </a:solidFill>
                <a:latin typeface="Cambria" panose="02040503050406030204" pitchFamily="18" charset="0"/>
              </a:rPr>
              <a:t>4800 hammers</a:t>
            </a:r>
            <a:r>
              <a:rPr lang="en-US" sz="2800" b="1" dirty="0">
                <a:latin typeface="Cambria" panose="02040503050406030204" pitchFamily="18" charset="0"/>
              </a:rPr>
              <a:t> </a:t>
            </a:r>
          </a:p>
          <a:p>
            <a:pPr algn="ctr"/>
            <a:endParaRPr lang="en-US" sz="1000" b="1" dirty="0">
              <a:latin typeface="Cambria" panose="02040503050406030204" pitchFamily="18" charset="0"/>
              <a:ea typeface="Cambria" charset="0"/>
              <a:cs typeface="Cambria" charset="0"/>
            </a:endParaRPr>
          </a:p>
        </p:txBody>
      </p:sp>
      <p:sp>
        <p:nvSpPr>
          <p:cNvPr id="27" name="TextBox 26">
            <a:extLst>
              <a:ext uri="{FF2B5EF4-FFF2-40B4-BE49-F238E27FC236}">
                <a16:creationId xmlns:a16="http://schemas.microsoft.com/office/drawing/2014/main" id="{E5F64608-76B9-8C41-8FE4-00CDA39906D5}"/>
              </a:ext>
            </a:extLst>
          </p:cNvPr>
          <p:cNvSpPr txBox="1"/>
          <p:nvPr/>
        </p:nvSpPr>
        <p:spPr>
          <a:xfrm>
            <a:off x="1846442" y="1406025"/>
            <a:ext cx="8494721" cy="1700466"/>
          </a:xfrm>
          <a:prstGeom prst="rect">
            <a:avLst/>
          </a:prstGeom>
          <a:solidFill>
            <a:schemeClr val="accent4">
              <a:lumMod val="20000"/>
              <a:lumOff val="80000"/>
            </a:schemeClr>
          </a:solidFill>
          <a:ln w="76200">
            <a:solidFill>
              <a:schemeClr val="accent1"/>
            </a:solidFill>
          </a:ln>
        </p:spPr>
        <p:txBody>
          <a:bodyPr wrap="square" rtlCol="0">
            <a:spAutoFit/>
          </a:bodyPr>
          <a:lstStyle/>
          <a:p>
            <a:pPr algn="ctr"/>
            <a:endParaRPr lang="en-US" sz="1000" b="1" dirty="0">
              <a:latin typeface="Cambria" panose="02040503050406030204" pitchFamily="18" charset="0"/>
              <a:ea typeface="Cambria" charset="0"/>
              <a:cs typeface="Cambria" charset="0"/>
            </a:endParaRPr>
          </a:p>
          <a:p>
            <a:pPr algn="ctr"/>
            <a:r>
              <a:rPr lang="en-US" sz="2800" b="1" dirty="0">
                <a:latin typeface="Cambria" panose="02040503050406030204" pitchFamily="18" charset="0"/>
              </a:rPr>
              <a:t> In a DRAM type, </a:t>
            </a:r>
            <a:r>
              <a:rPr lang="en-US" sz="2800" b="1" dirty="0" err="1">
                <a:solidFill>
                  <a:srgbClr val="C00000"/>
                </a:solidFill>
                <a:latin typeface="Cambria" panose="02040503050406030204" pitchFamily="18" charset="0"/>
              </a:rPr>
              <a:t>HC</a:t>
            </a:r>
            <a:r>
              <a:rPr lang="en-US" sz="2800" b="1" baseline="-25000" dirty="0" err="1">
                <a:solidFill>
                  <a:srgbClr val="C00000"/>
                </a:solidFill>
                <a:latin typeface="Cambria" panose="02040503050406030204" pitchFamily="18" charset="0"/>
              </a:rPr>
              <a:t>first</a:t>
            </a:r>
            <a:r>
              <a:rPr lang="en-US" sz="2800" b="1" dirty="0">
                <a:solidFill>
                  <a:srgbClr val="C00000"/>
                </a:solidFill>
                <a:latin typeface="Cambria" panose="02040503050406030204" pitchFamily="18" charset="0"/>
              </a:rPr>
              <a:t> reduces significantly </a:t>
            </a:r>
            <a:r>
              <a:rPr lang="en-US" sz="2800" b="1" dirty="0">
                <a:latin typeface="Cambria" panose="02040503050406030204" pitchFamily="18" charset="0"/>
              </a:rPr>
              <a:t>from old to new chips, i.e., </a:t>
            </a:r>
            <a:r>
              <a:rPr lang="en-US" sz="2800" b="1" dirty="0">
                <a:solidFill>
                  <a:schemeClr val="accent5">
                    <a:lumMod val="75000"/>
                  </a:schemeClr>
                </a:solidFill>
                <a:latin typeface="Cambria" panose="02040503050406030204" pitchFamily="18" charset="0"/>
              </a:rPr>
              <a:t>DDR3:</a:t>
            </a:r>
            <a:r>
              <a:rPr lang="en-US" sz="2800" dirty="0">
                <a:solidFill>
                  <a:schemeClr val="accent5">
                    <a:lumMod val="75000"/>
                  </a:schemeClr>
                </a:solidFill>
                <a:latin typeface="Cambria" panose="02040503050406030204" pitchFamily="18" charset="0"/>
              </a:rPr>
              <a:t> 69.2k to 22.4k, </a:t>
            </a:r>
          </a:p>
          <a:p>
            <a:pPr algn="ctr"/>
            <a:r>
              <a:rPr lang="en-US" sz="2800" b="1" dirty="0">
                <a:solidFill>
                  <a:schemeClr val="accent5">
                    <a:lumMod val="75000"/>
                  </a:schemeClr>
                </a:solidFill>
                <a:latin typeface="Cambria" panose="02040503050406030204" pitchFamily="18" charset="0"/>
              </a:rPr>
              <a:t>DDR4:</a:t>
            </a:r>
            <a:r>
              <a:rPr lang="en-US" sz="2800" dirty="0">
                <a:solidFill>
                  <a:schemeClr val="accent5">
                    <a:lumMod val="75000"/>
                  </a:schemeClr>
                </a:solidFill>
                <a:latin typeface="Cambria" panose="02040503050406030204" pitchFamily="18" charset="0"/>
              </a:rPr>
              <a:t> 17.5k to 10k, </a:t>
            </a:r>
            <a:r>
              <a:rPr lang="en-US" sz="2800" b="1" dirty="0">
                <a:solidFill>
                  <a:schemeClr val="accent5">
                    <a:lumMod val="75000"/>
                  </a:schemeClr>
                </a:solidFill>
                <a:latin typeface="Cambria" panose="02040503050406030204" pitchFamily="18" charset="0"/>
              </a:rPr>
              <a:t>LPDDR4: </a:t>
            </a:r>
            <a:r>
              <a:rPr lang="en-US" sz="2800" dirty="0">
                <a:solidFill>
                  <a:schemeClr val="accent5">
                    <a:lumMod val="75000"/>
                  </a:schemeClr>
                </a:solidFill>
                <a:latin typeface="Cambria" panose="02040503050406030204" pitchFamily="18" charset="0"/>
              </a:rPr>
              <a:t>16.8k to 4.8k</a:t>
            </a:r>
            <a:endParaRPr lang="en-US" sz="2800" b="1" baseline="-25000" dirty="0">
              <a:solidFill>
                <a:schemeClr val="accent5">
                  <a:lumMod val="75000"/>
                </a:schemeClr>
              </a:solidFill>
              <a:latin typeface="Cambria" panose="02040503050406030204" pitchFamily="18" charset="0"/>
            </a:endParaRPr>
          </a:p>
          <a:p>
            <a:pPr algn="ctr"/>
            <a:endParaRPr lang="en-US" sz="1000" b="1" dirty="0">
              <a:latin typeface="Cambria" panose="02040503050406030204" pitchFamily="18" charset="0"/>
              <a:ea typeface="Cambria" charset="0"/>
              <a:cs typeface="Cambria" charset="0"/>
            </a:endParaRPr>
          </a:p>
        </p:txBody>
      </p:sp>
    </p:spTree>
    <p:extLst>
      <p:ext uri="{BB962C8B-B14F-4D97-AF65-F5344CB8AC3E}">
        <p14:creationId xmlns:p14="http://schemas.microsoft.com/office/powerpoint/2010/main" val="4306212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3525" y="50229"/>
            <a:ext cx="10515600" cy="1325563"/>
          </a:xfrm>
        </p:spPr>
        <p:txBody>
          <a:bodyPr/>
          <a:lstStyle/>
          <a:p>
            <a:r>
              <a:rPr lang="en-US" b="1" dirty="0"/>
              <a:t>The </a:t>
            </a:r>
            <a:r>
              <a:rPr lang="en-US" b="1" dirty="0" err="1"/>
              <a:t>RowHammer</a:t>
            </a:r>
            <a:r>
              <a:rPr lang="en-US" b="1" dirty="0"/>
              <a:t> Vulnerability</a:t>
            </a:r>
          </a:p>
        </p:txBody>
      </p:sp>
      <p:sp>
        <p:nvSpPr>
          <p:cNvPr id="6" name="Content Placeholder 2">
            <a:extLst>
              <a:ext uri="{FF2B5EF4-FFF2-40B4-BE49-F238E27FC236}">
                <a16:creationId xmlns:a16="http://schemas.microsoft.com/office/drawing/2014/main" id="{7545E099-5068-F448-A0AC-2CF624D53B84}"/>
              </a:ext>
            </a:extLst>
          </p:cNvPr>
          <p:cNvSpPr txBox="1">
            <a:spLocks/>
          </p:cNvSpPr>
          <p:nvPr/>
        </p:nvSpPr>
        <p:spPr>
          <a:xfrm>
            <a:off x="1599991" y="813916"/>
            <a:ext cx="8987622" cy="558688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100000"/>
              </a:lnSpc>
              <a:spcAft>
                <a:spcPts val="400"/>
              </a:spcAft>
            </a:pPr>
            <a:endParaRPr lang="en-US" sz="2400" dirty="0"/>
          </a:p>
        </p:txBody>
      </p:sp>
      <p:sp>
        <p:nvSpPr>
          <p:cNvPr id="5" name="Rounded Rectangle 4">
            <a:extLst>
              <a:ext uri="{FF2B5EF4-FFF2-40B4-BE49-F238E27FC236}">
                <a16:creationId xmlns:a16="http://schemas.microsoft.com/office/drawing/2014/main" id="{7A085F27-A4ED-C14E-AD95-8BF59A083EB0}"/>
              </a:ext>
            </a:extLst>
          </p:cNvPr>
          <p:cNvSpPr/>
          <p:nvPr/>
        </p:nvSpPr>
        <p:spPr>
          <a:xfrm>
            <a:off x="2100995" y="1239230"/>
            <a:ext cx="7984215" cy="4318078"/>
          </a:xfrm>
          <a:prstGeom prst="roundRect">
            <a:avLst/>
          </a:prstGeom>
          <a:solidFill>
            <a:schemeClr val="accent6">
              <a:lumMod val="20000"/>
              <a:lumOff val="8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5" name="Straight Connector 14">
            <a:extLst>
              <a:ext uri="{FF2B5EF4-FFF2-40B4-BE49-F238E27FC236}">
                <a16:creationId xmlns:a16="http://schemas.microsoft.com/office/drawing/2014/main" id="{C05B6157-A106-4B44-80E1-EDD303BA10FF}"/>
              </a:ext>
            </a:extLst>
          </p:cNvPr>
          <p:cNvCxnSpPr>
            <a:cxnSpLocks/>
          </p:cNvCxnSpPr>
          <p:nvPr/>
        </p:nvCxnSpPr>
        <p:spPr>
          <a:xfrm>
            <a:off x="2548997" y="2027085"/>
            <a:ext cx="7101840"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7A7FA5B-B3FC-2849-8E6D-CC87AF1FB831}"/>
              </a:ext>
            </a:extLst>
          </p:cNvPr>
          <p:cNvCxnSpPr>
            <a:cxnSpLocks/>
          </p:cNvCxnSpPr>
          <p:nvPr/>
        </p:nvCxnSpPr>
        <p:spPr>
          <a:xfrm>
            <a:off x="2548997" y="2712885"/>
            <a:ext cx="7101840"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CA874E0-B63D-EB41-93F1-F757F837BC90}"/>
              </a:ext>
            </a:extLst>
          </p:cNvPr>
          <p:cNvCxnSpPr>
            <a:cxnSpLocks/>
          </p:cNvCxnSpPr>
          <p:nvPr/>
        </p:nvCxnSpPr>
        <p:spPr>
          <a:xfrm>
            <a:off x="2548997" y="3394893"/>
            <a:ext cx="7101840"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62DCADF-F6BB-2744-8F77-C4CA8D44C2E8}"/>
              </a:ext>
            </a:extLst>
          </p:cNvPr>
          <p:cNvCxnSpPr>
            <a:cxnSpLocks/>
          </p:cNvCxnSpPr>
          <p:nvPr/>
        </p:nvCxnSpPr>
        <p:spPr>
          <a:xfrm>
            <a:off x="2548997" y="4069245"/>
            <a:ext cx="7101840"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2729E55-0D25-E64C-A8F5-6A9F1F824F9B}"/>
              </a:ext>
            </a:extLst>
          </p:cNvPr>
          <p:cNvCxnSpPr>
            <a:cxnSpLocks/>
          </p:cNvCxnSpPr>
          <p:nvPr/>
        </p:nvCxnSpPr>
        <p:spPr>
          <a:xfrm>
            <a:off x="2548997" y="4709794"/>
            <a:ext cx="7101840"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24ED067-4255-A64A-A059-8A5B04DE4C1C}"/>
              </a:ext>
            </a:extLst>
          </p:cNvPr>
          <p:cNvSpPr/>
          <p:nvPr/>
        </p:nvSpPr>
        <p:spPr>
          <a:xfrm>
            <a:off x="2960477" y="1693701"/>
            <a:ext cx="6278880" cy="649632"/>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0</a:t>
            </a:r>
          </a:p>
        </p:txBody>
      </p:sp>
      <p:sp>
        <p:nvSpPr>
          <p:cNvPr id="13" name="Rectangle 12">
            <a:extLst>
              <a:ext uri="{FF2B5EF4-FFF2-40B4-BE49-F238E27FC236}">
                <a16:creationId xmlns:a16="http://schemas.microsoft.com/office/drawing/2014/main" id="{615884F7-A7E6-BC4D-9216-A6F9802D95B8}"/>
              </a:ext>
            </a:extLst>
          </p:cNvPr>
          <p:cNvSpPr/>
          <p:nvPr/>
        </p:nvSpPr>
        <p:spPr>
          <a:xfrm>
            <a:off x="2960477" y="4402052"/>
            <a:ext cx="6278880" cy="64963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B6936DDF-CF00-4EFC-8FAF-61206FCCE107}"/>
              </a:ext>
            </a:extLst>
          </p:cNvPr>
          <p:cNvSpPr/>
          <p:nvPr/>
        </p:nvSpPr>
        <p:spPr>
          <a:xfrm>
            <a:off x="2960477" y="2368013"/>
            <a:ext cx="6278880" cy="649632"/>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1</a:t>
            </a:r>
          </a:p>
        </p:txBody>
      </p:sp>
      <p:sp>
        <p:nvSpPr>
          <p:cNvPr id="22" name="Rectangle 21">
            <a:extLst>
              <a:ext uri="{FF2B5EF4-FFF2-40B4-BE49-F238E27FC236}">
                <a16:creationId xmlns:a16="http://schemas.microsoft.com/office/drawing/2014/main" id="{DD9D894C-ECF9-4880-9448-3E2DA01CB7C9}"/>
              </a:ext>
            </a:extLst>
          </p:cNvPr>
          <p:cNvSpPr/>
          <p:nvPr/>
        </p:nvSpPr>
        <p:spPr>
          <a:xfrm>
            <a:off x="2960477" y="3033761"/>
            <a:ext cx="6278880" cy="649632"/>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23" name="Rectangle 22">
            <a:extLst>
              <a:ext uri="{FF2B5EF4-FFF2-40B4-BE49-F238E27FC236}">
                <a16:creationId xmlns:a16="http://schemas.microsoft.com/office/drawing/2014/main" id="{89A5C373-5E24-4FD4-B603-BB64ED344647}"/>
              </a:ext>
            </a:extLst>
          </p:cNvPr>
          <p:cNvSpPr/>
          <p:nvPr/>
        </p:nvSpPr>
        <p:spPr>
          <a:xfrm>
            <a:off x="2960477" y="3707060"/>
            <a:ext cx="6278880" cy="649632"/>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3</a:t>
            </a:r>
          </a:p>
        </p:txBody>
      </p:sp>
      <p:sp>
        <p:nvSpPr>
          <p:cNvPr id="24" name="Rectangle 23">
            <a:extLst>
              <a:ext uri="{FF2B5EF4-FFF2-40B4-BE49-F238E27FC236}">
                <a16:creationId xmlns:a16="http://schemas.microsoft.com/office/drawing/2014/main" id="{109E57F1-27F1-447A-B3F5-49B7E8DEADBE}"/>
              </a:ext>
            </a:extLst>
          </p:cNvPr>
          <p:cNvSpPr/>
          <p:nvPr/>
        </p:nvSpPr>
        <p:spPr>
          <a:xfrm>
            <a:off x="2960477" y="4384978"/>
            <a:ext cx="6278880" cy="649632"/>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2800" dirty="0">
                <a:solidFill>
                  <a:prstClr val="black"/>
                </a:solidFill>
                <a:latin typeface="Cambria" panose="02040503050406030204" pitchFamily="18" charset="0"/>
              </a:rPr>
              <a:t>Row 4</a:t>
            </a:r>
          </a:p>
        </p:txBody>
      </p:sp>
      <p:sp>
        <p:nvSpPr>
          <p:cNvPr id="56" name="Content Placeholder 2">
            <a:extLst>
              <a:ext uri="{FF2B5EF4-FFF2-40B4-BE49-F238E27FC236}">
                <a16:creationId xmlns:a16="http://schemas.microsoft.com/office/drawing/2014/main" id="{C78EA9EB-F44F-45A3-9113-B89C878AFBFE}"/>
              </a:ext>
            </a:extLst>
          </p:cNvPr>
          <p:cNvSpPr txBox="1">
            <a:spLocks/>
          </p:cNvSpPr>
          <p:nvPr/>
        </p:nvSpPr>
        <p:spPr>
          <a:xfrm>
            <a:off x="1599991" y="5665638"/>
            <a:ext cx="8987622" cy="10585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2500" dirty="0"/>
              <a:t>Repeatedly </a:t>
            </a:r>
            <a:r>
              <a:rPr lang="en-US" sz="2500" b="1" dirty="0">
                <a:solidFill>
                  <a:srgbClr val="538234"/>
                </a:solidFill>
              </a:rPr>
              <a:t>opening</a:t>
            </a:r>
            <a:r>
              <a:rPr lang="en-US" sz="2500" dirty="0">
                <a:solidFill>
                  <a:srgbClr val="538234"/>
                </a:solidFill>
              </a:rPr>
              <a:t> (activating) </a:t>
            </a:r>
            <a:r>
              <a:rPr lang="en-US" sz="2500" dirty="0"/>
              <a:t>and </a:t>
            </a:r>
            <a:r>
              <a:rPr lang="en-US" sz="2500" b="1" dirty="0">
                <a:solidFill>
                  <a:srgbClr val="C00000"/>
                </a:solidFill>
              </a:rPr>
              <a:t>closing</a:t>
            </a:r>
            <a:r>
              <a:rPr lang="en-US" sz="2500" dirty="0">
                <a:solidFill>
                  <a:srgbClr val="C00000"/>
                </a:solidFill>
              </a:rPr>
              <a:t> (</a:t>
            </a:r>
            <a:r>
              <a:rPr lang="en-US" sz="2500" dirty="0" err="1">
                <a:solidFill>
                  <a:srgbClr val="C00000"/>
                </a:solidFill>
              </a:rPr>
              <a:t>precharging</a:t>
            </a:r>
            <a:r>
              <a:rPr lang="en-US" sz="2500" dirty="0">
                <a:solidFill>
                  <a:srgbClr val="C00000"/>
                </a:solidFill>
              </a:rPr>
              <a:t>) </a:t>
            </a:r>
          </a:p>
          <a:p>
            <a:pPr marL="0" indent="0" algn="ctr">
              <a:buNone/>
            </a:pPr>
            <a:r>
              <a:rPr lang="en-US" sz="2500" dirty="0"/>
              <a:t>a DRAM row causes </a:t>
            </a:r>
            <a:r>
              <a:rPr lang="en-US" sz="2500" b="1" dirty="0" err="1">
                <a:solidFill>
                  <a:schemeClr val="accent5">
                    <a:lumMod val="75000"/>
                  </a:schemeClr>
                </a:solidFill>
              </a:rPr>
              <a:t>RowHammer</a:t>
            </a:r>
            <a:r>
              <a:rPr lang="en-US" sz="2500" b="1" dirty="0">
                <a:solidFill>
                  <a:schemeClr val="accent5">
                    <a:lumMod val="75000"/>
                  </a:schemeClr>
                </a:solidFill>
              </a:rPr>
              <a:t> bit flips</a:t>
            </a:r>
            <a:r>
              <a:rPr lang="en-US" sz="2500" dirty="0">
                <a:solidFill>
                  <a:schemeClr val="accent5">
                    <a:lumMod val="75000"/>
                  </a:schemeClr>
                </a:solidFill>
              </a:rPr>
              <a:t> </a:t>
            </a:r>
            <a:r>
              <a:rPr lang="en-US" sz="2500" dirty="0"/>
              <a:t>in nearby cells</a:t>
            </a:r>
            <a:endParaRPr lang="en-US" sz="2500" b="1" dirty="0"/>
          </a:p>
        </p:txBody>
      </p:sp>
      <p:grpSp>
        <p:nvGrpSpPr>
          <p:cNvPr id="4" name="Group 3">
            <a:extLst>
              <a:ext uri="{FF2B5EF4-FFF2-40B4-BE49-F238E27FC236}">
                <a16:creationId xmlns:a16="http://schemas.microsoft.com/office/drawing/2014/main" id="{7C9C0E07-D94C-48B6-BEB6-DB89E650DAA9}"/>
              </a:ext>
            </a:extLst>
          </p:cNvPr>
          <p:cNvGrpSpPr/>
          <p:nvPr/>
        </p:nvGrpSpPr>
        <p:grpSpPr>
          <a:xfrm>
            <a:off x="2952645" y="2366036"/>
            <a:ext cx="6286713" cy="1990657"/>
            <a:chOff x="1428644" y="1937227"/>
            <a:chExt cx="6286713" cy="1990657"/>
          </a:xfrm>
        </p:grpSpPr>
        <p:sp>
          <p:nvSpPr>
            <p:cNvPr id="58" name="Rectangle 57">
              <a:extLst>
                <a:ext uri="{FF2B5EF4-FFF2-40B4-BE49-F238E27FC236}">
                  <a16:creationId xmlns:a16="http://schemas.microsoft.com/office/drawing/2014/main" id="{4FE156D8-70F5-4C67-B453-2AF3A52022A5}"/>
                </a:ext>
              </a:extLst>
            </p:cNvPr>
            <p:cNvSpPr/>
            <p:nvPr/>
          </p:nvSpPr>
          <p:spPr>
            <a:xfrm>
              <a:off x="1436477" y="2604952"/>
              <a:ext cx="6278880" cy="649632"/>
            </a:xfrm>
            <a:prstGeom prst="rect">
              <a:avLst/>
            </a:prstGeom>
            <a:solidFill>
              <a:schemeClr val="accent2">
                <a:lumMod val="60000"/>
                <a:lumOff val="4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57" name="Content Placeholder 2">
              <a:extLst>
                <a:ext uri="{FF2B5EF4-FFF2-40B4-BE49-F238E27FC236}">
                  <a16:creationId xmlns:a16="http://schemas.microsoft.com/office/drawing/2014/main" id="{93F19E91-E237-4B80-9D4F-D248EBC468B2}"/>
                </a:ext>
              </a:extLst>
            </p:cNvPr>
            <p:cNvSpPr txBox="1">
              <a:spLocks/>
            </p:cNvSpPr>
            <p:nvPr/>
          </p:nvSpPr>
          <p:spPr>
            <a:xfrm>
              <a:off x="1428644" y="2637180"/>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b="1" i="1" dirty="0">
                  <a:solidFill>
                    <a:srgbClr val="FF0000"/>
                  </a:solidFill>
                </a:rPr>
                <a:t>open</a:t>
              </a:r>
            </a:p>
          </p:txBody>
        </p:sp>
        <p:sp>
          <p:nvSpPr>
            <p:cNvPr id="59" name="Rectangle 58">
              <a:extLst>
                <a:ext uri="{FF2B5EF4-FFF2-40B4-BE49-F238E27FC236}">
                  <a16:creationId xmlns:a16="http://schemas.microsoft.com/office/drawing/2014/main" id="{176E8814-72AD-4261-A762-E4EEB1025B22}"/>
                </a:ext>
              </a:extLst>
            </p:cNvPr>
            <p:cNvSpPr/>
            <p:nvPr/>
          </p:nvSpPr>
          <p:spPr>
            <a:xfrm>
              <a:off x="1436477" y="1937227"/>
              <a:ext cx="6278880" cy="649632"/>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1</a:t>
              </a:r>
            </a:p>
          </p:txBody>
        </p:sp>
        <p:sp>
          <p:nvSpPr>
            <p:cNvPr id="60" name="Rectangle 59">
              <a:extLst>
                <a:ext uri="{FF2B5EF4-FFF2-40B4-BE49-F238E27FC236}">
                  <a16:creationId xmlns:a16="http://schemas.microsoft.com/office/drawing/2014/main" id="{5865DC31-76F5-4815-8DFB-122C37217C8F}"/>
                </a:ext>
              </a:extLst>
            </p:cNvPr>
            <p:cNvSpPr/>
            <p:nvPr/>
          </p:nvSpPr>
          <p:spPr>
            <a:xfrm>
              <a:off x="1436477" y="3278252"/>
              <a:ext cx="6278880" cy="649632"/>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3</a:t>
              </a:r>
            </a:p>
          </p:txBody>
        </p:sp>
      </p:grpSp>
      <p:grpSp>
        <p:nvGrpSpPr>
          <p:cNvPr id="9" name="Group 8">
            <a:extLst>
              <a:ext uri="{FF2B5EF4-FFF2-40B4-BE49-F238E27FC236}">
                <a16:creationId xmlns:a16="http://schemas.microsoft.com/office/drawing/2014/main" id="{51F05092-E1D6-44BB-A59E-1BDA8528CE69}"/>
              </a:ext>
            </a:extLst>
          </p:cNvPr>
          <p:cNvGrpSpPr/>
          <p:nvPr/>
        </p:nvGrpSpPr>
        <p:grpSpPr>
          <a:xfrm>
            <a:off x="2952645" y="3032772"/>
            <a:ext cx="6286713" cy="649632"/>
            <a:chOff x="1428644" y="2603964"/>
            <a:chExt cx="6286713" cy="649632"/>
          </a:xfrm>
        </p:grpSpPr>
        <p:sp>
          <p:nvSpPr>
            <p:cNvPr id="61" name="Rectangle 60">
              <a:extLst>
                <a:ext uri="{FF2B5EF4-FFF2-40B4-BE49-F238E27FC236}">
                  <a16:creationId xmlns:a16="http://schemas.microsoft.com/office/drawing/2014/main" id="{E8896486-F152-49E7-B46F-6349E0B93A80}"/>
                </a:ext>
              </a:extLst>
            </p:cNvPr>
            <p:cNvSpPr/>
            <p:nvPr/>
          </p:nvSpPr>
          <p:spPr>
            <a:xfrm>
              <a:off x="1436477" y="2603964"/>
              <a:ext cx="6278880" cy="649632"/>
            </a:xfrm>
            <a:prstGeom prst="rect">
              <a:avLst/>
            </a:prstGeom>
            <a:solidFill>
              <a:srgbClr val="D8D9D8"/>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62" name="Content Placeholder 2">
              <a:extLst>
                <a:ext uri="{FF2B5EF4-FFF2-40B4-BE49-F238E27FC236}">
                  <a16:creationId xmlns:a16="http://schemas.microsoft.com/office/drawing/2014/main" id="{360280D7-FF36-4E2C-8206-9D26C004139B}"/>
                </a:ext>
              </a:extLst>
            </p:cNvPr>
            <p:cNvSpPr txBox="1">
              <a:spLocks/>
            </p:cNvSpPr>
            <p:nvPr/>
          </p:nvSpPr>
          <p:spPr>
            <a:xfrm>
              <a:off x="1428644" y="2645717"/>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b="1" i="1" dirty="0">
                  <a:solidFill>
                    <a:srgbClr val="FF0000"/>
                  </a:solidFill>
                </a:rPr>
                <a:t>closed</a:t>
              </a:r>
            </a:p>
          </p:txBody>
        </p:sp>
      </p:grpSp>
      <p:grpSp>
        <p:nvGrpSpPr>
          <p:cNvPr id="63" name="Group 62">
            <a:extLst>
              <a:ext uri="{FF2B5EF4-FFF2-40B4-BE49-F238E27FC236}">
                <a16:creationId xmlns:a16="http://schemas.microsoft.com/office/drawing/2014/main" id="{A4607016-D3C8-4B92-BDB6-4E8EC9785BBD}"/>
              </a:ext>
            </a:extLst>
          </p:cNvPr>
          <p:cNvGrpSpPr/>
          <p:nvPr/>
        </p:nvGrpSpPr>
        <p:grpSpPr>
          <a:xfrm>
            <a:off x="2949312" y="1693702"/>
            <a:ext cx="6286713" cy="3344517"/>
            <a:chOff x="1428644" y="1260576"/>
            <a:chExt cx="6286713" cy="3344517"/>
          </a:xfrm>
        </p:grpSpPr>
        <p:sp>
          <p:nvSpPr>
            <p:cNvPr id="64" name="Rectangle 63">
              <a:extLst>
                <a:ext uri="{FF2B5EF4-FFF2-40B4-BE49-F238E27FC236}">
                  <a16:creationId xmlns:a16="http://schemas.microsoft.com/office/drawing/2014/main" id="{4827DD48-A518-432B-BBDC-DCAB727C9C21}"/>
                </a:ext>
              </a:extLst>
            </p:cNvPr>
            <p:cNvSpPr/>
            <p:nvPr/>
          </p:nvSpPr>
          <p:spPr>
            <a:xfrm>
              <a:off x="1436477" y="2604952"/>
              <a:ext cx="6278880" cy="649632"/>
            </a:xfrm>
            <a:prstGeom prst="rect">
              <a:avLst/>
            </a:prstGeom>
            <a:solidFill>
              <a:schemeClr val="accent2">
                <a:lumMod val="60000"/>
                <a:lumOff val="4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65" name="Content Placeholder 2">
              <a:extLst>
                <a:ext uri="{FF2B5EF4-FFF2-40B4-BE49-F238E27FC236}">
                  <a16:creationId xmlns:a16="http://schemas.microsoft.com/office/drawing/2014/main" id="{1B6CB13E-8A01-492F-A9D5-56CA01915C9A}"/>
                </a:ext>
              </a:extLst>
            </p:cNvPr>
            <p:cNvSpPr txBox="1">
              <a:spLocks/>
            </p:cNvSpPr>
            <p:nvPr/>
          </p:nvSpPr>
          <p:spPr>
            <a:xfrm>
              <a:off x="1428644" y="2637180"/>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b="1" i="1" dirty="0">
                  <a:solidFill>
                    <a:srgbClr val="FF0000"/>
                  </a:solidFill>
                </a:rPr>
                <a:t>open</a:t>
              </a:r>
            </a:p>
          </p:txBody>
        </p:sp>
        <p:sp>
          <p:nvSpPr>
            <p:cNvPr id="66" name="Rectangle 65">
              <a:extLst>
                <a:ext uri="{FF2B5EF4-FFF2-40B4-BE49-F238E27FC236}">
                  <a16:creationId xmlns:a16="http://schemas.microsoft.com/office/drawing/2014/main" id="{040027B3-AD74-4F8A-AF75-21824B3047E3}"/>
                </a:ext>
              </a:extLst>
            </p:cNvPr>
            <p:cNvSpPr/>
            <p:nvPr/>
          </p:nvSpPr>
          <p:spPr>
            <a:xfrm>
              <a:off x="1436477" y="1937227"/>
              <a:ext cx="6278880" cy="649632"/>
            </a:xfrm>
            <a:prstGeom prst="rect">
              <a:avLst/>
            </a:prstGeom>
            <a:solidFill>
              <a:schemeClr val="accent4">
                <a:lumMod val="60000"/>
                <a:lumOff val="4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1</a:t>
              </a:r>
            </a:p>
          </p:txBody>
        </p:sp>
        <p:sp>
          <p:nvSpPr>
            <p:cNvPr id="67" name="Rectangle 66">
              <a:extLst>
                <a:ext uri="{FF2B5EF4-FFF2-40B4-BE49-F238E27FC236}">
                  <a16:creationId xmlns:a16="http://schemas.microsoft.com/office/drawing/2014/main" id="{88B15D70-3D3F-4C5B-BBCC-0C60E3F0760E}"/>
                </a:ext>
              </a:extLst>
            </p:cNvPr>
            <p:cNvSpPr/>
            <p:nvPr/>
          </p:nvSpPr>
          <p:spPr>
            <a:xfrm>
              <a:off x="1436477" y="3278252"/>
              <a:ext cx="6278880" cy="649632"/>
            </a:xfrm>
            <a:prstGeom prst="rect">
              <a:avLst/>
            </a:prstGeom>
            <a:solidFill>
              <a:schemeClr val="accent4">
                <a:lumMod val="60000"/>
                <a:lumOff val="4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3</a:t>
              </a:r>
            </a:p>
          </p:txBody>
        </p:sp>
        <p:sp>
          <p:nvSpPr>
            <p:cNvPr id="68" name="Rectangle 67">
              <a:extLst>
                <a:ext uri="{FF2B5EF4-FFF2-40B4-BE49-F238E27FC236}">
                  <a16:creationId xmlns:a16="http://schemas.microsoft.com/office/drawing/2014/main" id="{292EEC27-8A6F-47DA-9DC0-DE930E7EE26A}"/>
                </a:ext>
              </a:extLst>
            </p:cNvPr>
            <p:cNvSpPr/>
            <p:nvPr/>
          </p:nvSpPr>
          <p:spPr>
            <a:xfrm>
              <a:off x="1436477" y="1260576"/>
              <a:ext cx="6278880" cy="649632"/>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0</a:t>
              </a:r>
            </a:p>
          </p:txBody>
        </p:sp>
        <p:sp>
          <p:nvSpPr>
            <p:cNvPr id="69" name="Rectangle 68">
              <a:extLst>
                <a:ext uri="{FF2B5EF4-FFF2-40B4-BE49-F238E27FC236}">
                  <a16:creationId xmlns:a16="http://schemas.microsoft.com/office/drawing/2014/main" id="{719895E8-4554-4172-9C6A-54AADFA3DF71}"/>
                </a:ext>
              </a:extLst>
            </p:cNvPr>
            <p:cNvSpPr/>
            <p:nvPr/>
          </p:nvSpPr>
          <p:spPr>
            <a:xfrm>
              <a:off x="1436477" y="3955461"/>
              <a:ext cx="6278880" cy="649632"/>
            </a:xfrm>
            <a:prstGeom prst="rect">
              <a:avLst/>
            </a:prstGeom>
            <a:solidFill>
              <a:schemeClr val="accent4">
                <a:lumMod val="20000"/>
                <a:lumOff val="8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4</a:t>
              </a:r>
            </a:p>
          </p:txBody>
        </p:sp>
      </p:grpSp>
      <p:grpSp>
        <p:nvGrpSpPr>
          <p:cNvPr id="78" name="Group 77">
            <a:extLst>
              <a:ext uri="{FF2B5EF4-FFF2-40B4-BE49-F238E27FC236}">
                <a16:creationId xmlns:a16="http://schemas.microsoft.com/office/drawing/2014/main" id="{BF8A0D40-2A4A-4EFF-AB16-F74053223421}"/>
              </a:ext>
            </a:extLst>
          </p:cNvPr>
          <p:cNvGrpSpPr/>
          <p:nvPr/>
        </p:nvGrpSpPr>
        <p:grpSpPr>
          <a:xfrm>
            <a:off x="-7303181" y="3833980"/>
            <a:ext cx="6286713" cy="649632"/>
            <a:chOff x="1428644" y="2604952"/>
            <a:chExt cx="6286713" cy="649632"/>
          </a:xfrm>
        </p:grpSpPr>
        <p:sp>
          <p:nvSpPr>
            <p:cNvPr id="79" name="Rectangle 78">
              <a:extLst>
                <a:ext uri="{FF2B5EF4-FFF2-40B4-BE49-F238E27FC236}">
                  <a16:creationId xmlns:a16="http://schemas.microsoft.com/office/drawing/2014/main" id="{C69D592F-9EFC-413D-BBDA-6EE340E691F5}"/>
                </a:ext>
              </a:extLst>
            </p:cNvPr>
            <p:cNvSpPr/>
            <p:nvPr/>
          </p:nvSpPr>
          <p:spPr>
            <a:xfrm>
              <a:off x="1436477" y="2604952"/>
              <a:ext cx="6278880" cy="649632"/>
            </a:xfrm>
            <a:prstGeom prst="rect">
              <a:avLst/>
            </a:prstGeom>
            <a:solidFill>
              <a:schemeClr val="accent2">
                <a:lumMod val="60000"/>
                <a:lumOff val="4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80" name="Content Placeholder 2">
              <a:extLst>
                <a:ext uri="{FF2B5EF4-FFF2-40B4-BE49-F238E27FC236}">
                  <a16:creationId xmlns:a16="http://schemas.microsoft.com/office/drawing/2014/main" id="{180AB318-53C1-4180-83A9-568BE5736AD0}"/>
                </a:ext>
              </a:extLst>
            </p:cNvPr>
            <p:cNvSpPr txBox="1">
              <a:spLocks/>
            </p:cNvSpPr>
            <p:nvPr/>
          </p:nvSpPr>
          <p:spPr>
            <a:xfrm>
              <a:off x="1428644" y="2637180"/>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b="1" i="1" dirty="0">
                  <a:solidFill>
                    <a:srgbClr val="FF0000"/>
                  </a:solidFill>
                </a:rPr>
                <a:t>closed</a:t>
              </a:r>
            </a:p>
          </p:txBody>
        </p:sp>
      </p:grpSp>
      <p:grpSp>
        <p:nvGrpSpPr>
          <p:cNvPr id="12" name="Group 11">
            <a:extLst>
              <a:ext uri="{FF2B5EF4-FFF2-40B4-BE49-F238E27FC236}">
                <a16:creationId xmlns:a16="http://schemas.microsoft.com/office/drawing/2014/main" id="{98C00C2C-D80D-4BF3-A044-1E8F9765C6CA}"/>
              </a:ext>
            </a:extLst>
          </p:cNvPr>
          <p:cNvGrpSpPr/>
          <p:nvPr/>
        </p:nvGrpSpPr>
        <p:grpSpPr>
          <a:xfrm>
            <a:off x="6982418" y="1753011"/>
            <a:ext cx="2285690" cy="3181114"/>
            <a:chOff x="5458418" y="1324203"/>
            <a:chExt cx="2285690" cy="3181114"/>
          </a:xfrm>
        </p:grpSpPr>
        <p:sp>
          <p:nvSpPr>
            <p:cNvPr id="93" name="Rectangle 92">
              <a:extLst>
                <a:ext uri="{FF2B5EF4-FFF2-40B4-BE49-F238E27FC236}">
                  <a16:creationId xmlns:a16="http://schemas.microsoft.com/office/drawing/2014/main" id="{B37D456E-3E80-49A5-8AEB-B855AEABC53B}"/>
                </a:ext>
              </a:extLst>
            </p:cNvPr>
            <p:cNvSpPr/>
            <p:nvPr/>
          </p:nvSpPr>
          <p:spPr>
            <a:xfrm>
              <a:off x="6016776" y="1324203"/>
              <a:ext cx="1727332" cy="461665"/>
            </a:xfrm>
            <a:prstGeom prst="rect">
              <a:avLst/>
            </a:prstGeom>
          </p:spPr>
          <p:txBody>
            <a:bodyPr wrap="none">
              <a:spAutoFit/>
            </a:bodyPr>
            <a:lstStyle/>
            <a:p>
              <a:pPr algn="ctr"/>
              <a:r>
                <a:rPr lang="en-US" sz="2400" b="1" i="1" dirty="0">
                  <a:solidFill>
                    <a:schemeClr val="accent2"/>
                  </a:solidFill>
                  <a:latin typeface="Cambria" panose="02040503050406030204" pitchFamily="18" charset="0"/>
                </a:rPr>
                <a:t>Victim Row</a:t>
              </a:r>
            </a:p>
          </p:txBody>
        </p:sp>
        <p:sp>
          <p:nvSpPr>
            <p:cNvPr id="102" name="Rectangle 101">
              <a:extLst>
                <a:ext uri="{FF2B5EF4-FFF2-40B4-BE49-F238E27FC236}">
                  <a16:creationId xmlns:a16="http://schemas.microsoft.com/office/drawing/2014/main" id="{E75BF2EF-60F7-419B-8036-597209688DD0}"/>
                </a:ext>
              </a:extLst>
            </p:cNvPr>
            <p:cNvSpPr/>
            <p:nvPr/>
          </p:nvSpPr>
          <p:spPr>
            <a:xfrm>
              <a:off x="6016776" y="2039174"/>
              <a:ext cx="1727332" cy="461665"/>
            </a:xfrm>
            <a:prstGeom prst="rect">
              <a:avLst/>
            </a:prstGeom>
          </p:spPr>
          <p:txBody>
            <a:bodyPr wrap="none">
              <a:spAutoFit/>
            </a:bodyPr>
            <a:lstStyle/>
            <a:p>
              <a:pPr algn="ctr"/>
              <a:r>
                <a:rPr lang="en-US" sz="2400" b="1" i="1" dirty="0">
                  <a:solidFill>
                    <a:schemeClr val="accent2"/>
                  </a:solidFill>
                  <a:latin typeface="Cambria" panose="02040503050406030204" pitchFamily="18" charset="0"/>
                </a:rPr>
                <a:t>Victim Row</a:t>
              </a:r>
            </a:p>
          </p:txBody>
        </p:sp>
        <p:sp>
          <p:nvSpPr>
            <p:cNvPr id="103" name="Rectangle 102">
              <a:extLst>
                <a:ext uri="{FF2B5EF4-FFF2-40B4-BE49-F238E27FC236}">
                  <a16:creationId xmlns:a16="http://schemas.microsoft.com/office/drawing/2014/main" id="{120CA236-6655-4C8A-8A9E-2547A1536D41}"/>
                </a:ext>
              </a:extLst>
            </p:cNvPr>
            <p:cNvSpPr/>
            <p:nvPr/>
          </p:nvSpPr>
          <p:spPr>
            <a:xfrm>
              <a:off x="6016776" y="3372315"/>
              <a:ext cx="1727332" cy="461665"/>
            </a:xfrm>
            <a:prstGeom prst="rect">
              <a:avLst/>
            </a:prstGeom>
          </p:spPr>
          <p:txBody>
            <a:bodyPr wrap="none">
              <a:spAutoFit/>
            </a:bodyPr>
            <a:lstStyle/>
            <a:p>
              <a:pPr algn="ctr"/>
              <a:r>
                <a:rPr lang="en-US" sz="2400" b="1" i="1" dirty="0">
                  <a:solidFill>
                    <a:schemeClr val="accent2"/>
                  </a:solidFill>
                  <a:latin typeface="Cambria" panose="02040503050406030204" pitchFamily="18" charset="0"/>
                </a:rPr>
                <a:t>Victim Row</a:t>
              </a:r>
            </a:p>
          </p:txBody>
        </p:sp>
        <p:sp>
          <p:nvSpPr>
            <p:cNvPr id="104" name="Rectangle 103">
              <a:extLst>
                <a:ext uri="{FF2B5EF4-FFF2-40B4-BE49-F238E27FC236}">
                  <a16:creationId xmlns:a16="http://schemas.microsoft.com/office/drawing/2014/main" id="{89C52AB6-C015-47D4-A57E-9C4F2BBF270B}"/>
                </a:ext>
              </a:extLst>
            </p:cNvPr>
            <p:cNvSpPr/>
            <p:nvPr/>
          </p:nvSpPr>
          <p:spPr>
            <a:xfrm>
              <a:off x="6016776" y="4043652"/>
              <a:ext cx="1727332" cy="461665"/>
            </a:xfrm>
            <a:prstGeom prst="rect">
              <a:avLst/>
            </a:prstGeom>
          </p:spPr>
          <p:txBody>
            <a:bodyPr wrap="none">
              <a:spAutoFit/>
            </a:bodyPr>
            <a:lstStyle/>
            <a:p>
              <a:pPr algn="ctr"/>
              <a:r>
                <a:rPr lang="en-US" sz="2400" b="1" i="1" dirty="0">
                  <a:solidFill>
                    <a:schemeClr val="accent2"/>
                  </a:solidFill>
                  <a:latin typeface="Cambria" panose="02040503050406030204" pitchFamily="18" charset="0"/>
                </a:rPr>
                <a:t>Victim Row</a:t>
              </a:r>
            </a:p>
          </p:txBody>
        </p:sp>
        <p:sp>
          <p:nvSpPr>
            <p:cNvPr id="91" name="Rectangle 90">
              <a:extLst>
                <a:ext uri="{FF2B5EF4-FFF2-40B4-BE49-F238E27FC236}">
                  <a16:creationId xmlns:a16="http://schemas.microsoft.com/office/drawing/2014/main" id="{F8CE62B5-47F7-4D07-AA22-F6DECEC6E88A}"/>
                </a:ext>
              </a:extLst>
            </p:cNvPr>
            <p:cNvSpPr/>
            <p:nvPr/>
          </p:nvSpPr>
          <p:spPr>
            <a:xfrm>
              <a:off x="5458418" y="2685155"/>
              <a:ext cx="2285690" cy="461665"/>
            </a:xfrm>
            <a:prstGeom prst="rect">
              <a:avLst/>
            </a:prstGeom>
          </p:spPr>
          <p:txBody>
            <a:bodyPr wrap="none">
              <a:spAutoFit/>
            </a:bodyPr>
            <a:lstStyle/>
            <a:p>
              <a:pPr algn="ctr"/>
              <a:r>
                <a:rPr lang="en-US" sz="2400" b="1" i="1" dirty="0">
                  <a:solidFill>
                    <a:srgbClr val="C00000"/>
                  </a:solidFill>
                  <a:latin typeface="Cambria" panose="02040503050406030204" pitchFamily="18" charset="0"/>
                </a:rPr>
                <a:t>Aggressor Row</a:t>
              </a:r>
            </a:p>
          </p:txBody>
        </p:sp>
      </p:grpSp>
      <p:grpSp>
        <p:nvGrpSpPr>
          <p:cNvPr id="48" name="Group 47">
            <a:extLst>
              <a:ext uri="{FF2B5EF4-FFF2-40B4-BE49-F238E27FC236}">
                <a16:creationId xmlns:a16="http://schemas.microsoft.com/office/drawing/2014/main" id="{7B431FD1-5BE2-2C44-B9F7-09D6F43E9360}"/>
              </a:ext>
            </a:extLst>
          </p:cNvPr>
          <p:cNvGrpSpPr/>
          <p:nvPr/>
        </p:nvGrpSpPr>
        <p:grpSpPr>
          <a:xfrm>
            <a:off x="2950446" y="3047180"/>
            <a:ext cx="6286713" cy="649632"/>
            <a:chOff x="1428644" y="2604952"/>
            <a:chExt cx="6286713" cy="649632"/>
          </a:xfrm>
        </p:grpSpPr>
        <p:sp>
          <p:nvSpPr>
            <p:cNvPr id="49" name="Rectangle 48">
              <a:extLst>
                <a:ext uri="{FF2B5EF4-FFF2-40B4-BE49-F238E27FC236}">
                  <a16:creationId xmlns:a16="http://schemas.microsoft.com/office/drawing/2014/main" id="{AA1496F3-3EC1-9344-A3C2-C19ACAE2471F}"/>
                </a:ext>
              </a:extLst>
            </p:cNvPr>
            <p:cNvSpPr/>
            <p:nvPr/>
          </p:nvSpPr>
          <p:spPr>
            <a:xfrm>
              <a:off x="1436477" y="2604952"/>
              <a:ext cx="6278880" cy="649632"/>
            </a:xfrm>
            <a:prstGeom prst="rect">
              <a:avLst/>
            </a:prstGeom>
            <a:solidFill>
              <a:schemeClr val="accent2">
                <a:lumMod val="60000"/>
                <a:lumOff val="40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50" name="Content Placeholder 2">
              <a:extLst>
                <a:ext uri="{FF2B5EF4-FFF2-40B4-BE49-F238E27FC236}">
                  <a16:creationId xmlns:a16="http://schemas.microsoft.com/office/drawing/2014/main" id="{C3935D28-5E78-4343-902C-540DBB9F6F02}"/>
                </a:ext>
              </a:extLst>
            </p:cNvPr>
            <p:cNvSpPr txBox="1">
              <a:spLocks/>
            </p:cNvSpPr>
            <p:nvPr/>
          </p:nvSpPr>
          <p:spPr>
            <a:xfrm>
              <a:off x="1428644" y="2637180"/>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b="1" i="1" dirty="0">
                  <a:solidFill>
                    <a:srgbClr val="FF0000"/>
                  </a:solidFill>
                </a:rPr>
                <a:t>open</a:t>
              </a:r>
            </a:p>
          </p:txBody>
        </p:sp>
      </p:grpSp>
      <p:grpSp>
        <p:nvGrpSpPr>
          <p:cNvPr id="7" name="Group 6">
            <a:extLst>
              <a:ext uri="{FF2B5EF4-FFF2-40B4-BE49-F238E27FC236}">
                <a16:creationId xmlns:a16="http://schemas.microsoft.com/office/drawing/2014/main" id="{8B5172BE-DABD-144A-A583-5E47F38C7D5C}"/>
              </a:ext>
            </a:extLst>
          </p:cNvPr>
          <p:cNvGrpSpPr/>
          <p:nvPr/>
        </p:nvGrpSpPr>
        <p:grpSpPr>
          <a:xfrm>
            <a:off x="2953663" y="3042394"/>
            <a:ext cx="6278880" cy="649632"/>
            <a:chOff x="-3925255" y="4700899"/>
            <a:chExt cx="6278880" cy="649632"/>
          </a:xfrm>
        </p:grpSpPr>
        <p:sp>
          <p:nvSpPr>
            <p:cNvPr id="51" name="Rectangle 50">
              <a:extLst>
                <a:ext uri="{FF2B5EF4-FFF2-40B4-BE49-F238E27FC236}">
                  <a16:creationId xmlns:a16="http://schemas.microsoft.com/office/drawing/2014/main" id="{AC440CBA-2BEC-274B-9890-215243780C35}"/>
                </a:ext>
              </a:extLst>
            </p:cNvPr>
            <p:cNvSpPr/>
            <p:nvPr/>
          </p:nvSpPr>
          <p:spPr>
            <a:xfrm>
              <a:off x="-3925255" y="4700899"/>
              <a:ext cx="6278880" cy="649632"/>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52" name="Content Placeholder 2">
              <a:extLst>
                <a:ext uri="{FF2B5EF4-FFF2-40B4-BE49-F238E27FC236}">
                  <a16:creationId xmlns:a16="http://schemas.microsoft.com/office/drawing/2014/main" id="{D2FA242F-D615-8C4E-AC81-1DDED9EF01EA}"/>
                </a:ext>
              </a:extLst>
            </p:cNvPr>
            <p:cNvSpPr txBox="1">
              <a:spLocks/>
            </p:cNvSpPr>
            <p:nvPr/>
          </p:nvSpPr>
          <p:spPr>
            <a:xfrm>
              <a:off x="-3776745" y="4729968"/>
              <a:ext cx="1390654" cy="59149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b="1" i="1" dirty="0">
                  <a:solidFill>
                    <a:srgbClr val="FF0000"/>
                  </a:solidFill>
                </a:rPr>
                <a:t>closed</a:t>
              </a:r>
            </a:p>
          </p:txBody>
        </p:sp>
      </p:grpSp>
      <p:sp>
        <p:nvSpPr>
          <p:cNvPr id="54" name="Rectangle 53">
            <a:extLst>
              <a:ext uri="{FF2B5EF4-FFF2-40B4-BE49-F238E27FC236}">
                <a16:creationId xmlns:a16="http://schemas.microsoft.com/office/drawing/2014/main" id="{A82EC301-6147-C84F-8673-82CE40BC8335}"/>
              </a:ext>
            </a:extLst>
          </p:cNvPr>
          <p:cNvSpPr/>
          <p:nvPr/>
        </p:nvSpPr>
        <p:spPr>
          <a:xfrm>
            <a:off x="12308517" y="3545060"/>
            <a:ext cx="2285690" cy="461665"/>
          </a:xfrm>
          <a:prstGeom prst="rect">
            <a:avLst/>
          </a:prstGeom>
        </p:spPr>
        <p:txBody>
          <a:bodyPr wrap="none">
            <a:spAutoFit/>
          </a:bodyPr>
          <a:lstStyle/>
          <a:p>
            <a:pPr algn="ctr"/>
            <a:r>
              <a:rPr lang="en-US" sz="2400" b="1" i="1" dirty="0">
                <a:solidFill>
                  <a:srgbClr val="C00000"/>
                </a:solidFill>
                <a:latin typeface="Cambria" panose="02040503050406030204" pitchFamily="18" charset="0"/>
              </a:rPr>
              <a:t>Aggressor Row</a:t>
            </a:r>
          </a:p>
        </p:txBody>
      </p:sp>
      <p:sp>
        <p:nvSpPr>
          <p:cNvPr id="8" name="Rectangle 7">
            <a:extLst>
              <a:ext uri="{FF2B5EF4-FFF2-40B4-BE49-F238E27FC236}">
                <a16:creationId xmlns:a16="http://schemas.microsoft.com/office/drawing/2014/main" id="{28E6E4A5-0DF6-F848-BCDF-6D0D92E07801}"/>
              </a:ext>
            </a:extLst>
          </p:cNvPr>
          <p:cNvSpPr/>
          <p:nvPr/>
        </p:nvSpPr>
        <p:spPr>
          <a:xfrm>
            <a:off x="5044096" y="1192375"/>
            <a:ext cx="2350323" cy="584775"/>
          </a:xfrm>
          <a:prstGeom prst="rect">
            <a:avLst/>
          </a:prstGeom>
        </p:spPr>
        <p:txBody>
          <a:bodyPr wrap="none">
            <a:spAutoFit/>
          </a:bodyPr>
          <a:lstStyle/>
          <a:p>
            <a:r>
              <a:rPr lang="en-US" sz="3200" b="1" dirty="0"/>
              <a:t>DRAM Chip</a:t>
            </a:r>
            <a:endParaRPr lang="en-US" sz="3200" dirty="0"/>
          </a:p>
        </p:txBody>
      </p:sp>
      <p:sp>
        <p:nvSpPr>
          <p:cNvPr id="71" name="Multiply 70">
            <a:extLst>
              <a:ext uri="{FF2B5EF4-FFF2-40B4-BE49-F238E27FC236}">
                <a16:creationId xmlns:a16="http://schemas.microsoft.com/office/drawing/2014/main" id="{7620920D-1E50-5D4E-8E4D-40DBD607206F}"/>
              </a:ext>
            </a:extLst>
          </p:cNvPr>
          <p:cNvSpPr/>
          <p:nvPr/>
        </p:nvSpPr>
        <p:spPr>
          <a:xfrm>
            <a:off x="6996748" y="2347808"/>
            <a:ext cx="694249" cy="69424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Multiply 71">
            <a:extLst>
              <a:ext uri="{FF2B5EF4-FFF2-40B4-BE49-F238E27FC236}">
                <a16:creationId xmlns:a16="http://schemas.microsoft.com/office/drawing/2014/main" id="{C1C9C404-0CE3-8E42-871C-F215B43C0A09}"/>
              </a:ext>
            </a:extLst>
          </p:cNvPr>
          <p:cNvSpPr/>
          <p:nvPr/>
        </p:nvSpPr>
        <p:spPr>
          <a:xfrm>
            <a:off x="4439080" y="3676545"/>
            <a:ext cx="694249" cy="69424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6" name="Group 15">
            <a:extLst>
              <a:ext uri="{FF2B5EF4-FFF2-40B4-BE49-F238E27FC236}">
                <a16:creationId xmlns:a16="http://schemas.microsoft.com/office/drawing/2014/main" id="{EB029607-2E88-EC41-B664-591E62C2DFC8}"/>
              </a:ext>
            </a:extLst>
          </p:cNvPr>
          <p:cNvGrpSpPr/>
          <p:nvPr/>
        </p:nvGrpSpPr>
        <p:grpSpPr>
          <a:xfrm>
            <a:off x="3020469" y="1679825"/>
            <a:ext cx="4243124" cy="3386177"/>
            <a:chOff x="1746836" y="1682309"/>
            <a:chExt cx="4243124" cy="3386177"/>
          </a:xfrm>
        </p:grpSpPr>
        <p:sp>
          <p:nvSpPr>
            <p:cNvPr id="14" name="Multiply 13">
              <a:extLst>
                <a:ext uri="{FF2B5EF4-FFF2-40B4-BE49-F238E27FC236}">
                  <a16:creationId xmlns:a16="http://schemas.microsoft.com/office/drawing/2014/main" id="{A5C1CA2C-E2FF-3347-A225-2037EDBEBB10}"/>
                </a:ext>
              </a:extLst>
            </p:cNvPr>
            <p:cNvSpPr/>
            <p:nvPr/>
          </p:nvSpPr>
          <p:spPr>
            <a:xfrm>
              <a:off x="2539369" y="1682309"/>
              <a:ext cx="694249" cy="69424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Multiply 69">
              <a:extLst>
                <a:ext uri="{FF2B5EF4-FFF2-40B4-BE49-F238E27FC236}">
                  <a16:creationId xmlns:a16="http://schemas.microsoft.com/office/drawing/2014/main" id="{0F68923F-8FD3-0349-8CA5-8AFF2A3446CA}"/>
                </a:ext>
              </a:extLst>
            </p:cNvPr>
            <p:cNvSpPr/>
            <p:nvPr/>
          </p:nvSpPr>
          <p:spPr>
            <a:xfrm>
              <a:off x="3456171" y="2348675"/>
              <a:ext cx="694249" cy="69424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Multiply 72">
              <a:extLst>
                <a:ext uri="{FF2B5EF4-FFF2-40B4-BE49-F238E27FC236}">
                  <a16:creationId xmlns:a16="http://schemas.microsoft.com/office/drawing/2014/main" id="{2AAE3F87-E15C-6D41-BB72-F268AE4CCFC3}"/>
                </a:ext>
              </a:extLst>
            </p:cNvPr>
            <p:cNvSpPr/>
            <p:nvPr/>
          </p:nvSpPr>
          <p:spPr>
            <a:xfrm>
              <a:off x="5295711" y="3710626"/>
              <a:ext cx="694249" cy="69424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Multiply 73">
              <a:extLst>
                <a:ext uri="{FF2B5EF4-FFF2-40B4-BE49-F238E27FC236}">
                  <a16:creationId xmlns:a16="http://schemas.microsoft.com/office/drawing/2014/main" id="{1005A848-D5E8-7C42-A549-CDE4B11035DF}"/>
                </a:ext>
              </a:extLst>
            </p:cNvPr>
            <p:cNvSpPr/>
            <p:nvPr/>
          </p:nvSpPr>
          <p:spPr>
            <a:xfrm>
              <a:off x="1746836" y="4374237"/>
              <a:ext cx="694249" cy="694249"/>
            </a:xfrm>
            <a:prstGeom prst="mathMultiply">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188208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56"/>
                                        </p:tgtEl>
                                        <p:attrNameLst>
                                          <p:attrName>style.visibility</p:attrName>
                                        </p:attrNameLst>
                                      </p:cBhvr>
                                      <p:to>
                                        <p:strVal val="visible"/>
                                      </p:to>
                                    </p:set>
                                  </p:childTnLst>
                                </p:cTn>
                              </p:par>
                              <p:par>
                                <p:cTn id="17" presetID="1" presetClass="exit" presetSubtype="0" fill="hold" nodeType="withEffect">
                                  <p:stCondLst>
                                    <p:cond delay="0"/>
                                  </p:stCondLst>
                                  <p:childTnLst>
                                    <p:set>
                                      <p:cBhvr>
                                        <p:cTn id="18" dur="1" fill="hold">
                                          <p:stCondLst>
                                            <p:cond delay="0"/>
                                          </p:stCondLst>
                                        </p:cTn>
                                        <p:tgtEl>
                                          <p:spTgt spid="7"/>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71"/>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72"/>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xit" presetSubtype="0" fill="hold" nodeType="clickEffect">
                                  <p:stCondLst>
                                    <p:cond delay="0"/>
                                  </p:stCondLst>
                                  <p:childTnLst>
                                    <p:set>
                                      <p:cBhvr>
                                        <p:cTn id="28" dur="1" fill="hold">
                                          <p:stCondLst>
                                            <p:cond delay="0"/>
                                          </p:stCondLst>
                                        </p:cTn>
                                        <p:tgtEl>
                                          <p:spTgt spid="48"/>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63"/>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8"/>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P spid="71" grpId="0" animBg="1"/>
      <p:bldP spid="72" grpId="0" animBg="1"/>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75578-D2FD-AF4C-A6C4-BB619E262F7C}"/>
              </a:ext>
            </a:extLst>
          </p:cNvPr>
          <p:cNvSpPr>
            <a:spLocks noGrp="1"/>
          </p:cNvSpPr>
          <p:nvPr>
            <p:ph type="title"/>
          </p:nvPr>
        </p:nvSpPr>
        <p:spPr>
          <a:xfrm>
            <a:off x="838200" y="0"/>
            <a:ext cx="10515600" cy="1325563"/>
          </a:xfrm>
        </p:spPr>
        <p:txBody>
          <a:bodyPr/>
          <a:lstStyle/>
          <a:p>
            <a:r>
              <a:rPr lang="en-US" sz="4700" b="1" dirty="0"/>
              <a:t>Key Takeaways from 1580 Chips</a:t>
            </a:r>
          </a:p>
        </p:txBody>
      </p:sp>
      <p:sp>
        <p:nvSpPr>
          <p:cNvPr id="3" name="Content Placeholder 2">
            <a:extLst>
              <a:ext uri="{FF2B5EF4-FFF2-40B4-BE49-F238E27FC236}">
                <a16:creationId xmlns:a16="http://schemas.microsoft.com/office/drawing/2014/main" id="{2B726EE3-660B-D447-A591-D2EDD8ADAAF1}"/>
              </a:ext>
            </a:extLst>
          </p:cNvPr>
          <p:cNvSpPr>
            <a:spLocks noGrp="1"/>
          </p:cNvSpPr>
          <p:nvPr>
            <p:ph idx="1"/>
          </p:nvPr>
        </p:nvSpPr>
        <p:spPr>
          <a:xfrm>
            <a:off x="1599991" y="911225"/>
            <a:ext cx="8879750" cy="5318753"/>
          </a:xfrm>
        </p:spPr>
        <p:txBody>
          <a:bodyPr/>
          <a:lstStyle/>
          <a:p>
            <a:r>
              <a:rPr lang="en-US" dirty="0"/>
              <a:t>Chips of newer DRAM technology nodes are </a:t>
            </a:r>
            <a:r>
              <a:rPr lang="en-US" b="1" dirty="0">
                <a:solidFill>
                  <a:srgbClr val="C00000"/>
                </a:solidFill>
              </a:rPr>
              <a:t>more vulnerable</a:t>
            </a:r>
            <a:r>
              <a:rPr lang="en-US" dirty="0"/>
              <a:t> to </a:t>
            </a:r>
            <a:r>
              <a:rPr lang="en-US" dirty="0" err="1"/>
              <a:t>RowHammer</a:t>
            </a:r>
            <a:endParaRPr lang="en-US" dirty="0"/>
          </a:p>
          <a:p>
            <a:endParaRPr lang="en-US" dirty="0"/>
          </a:p>
          <a:p>
            <a:r>
              <a:rPr lang="en-US" dirty="0"/>
              <a:t>There are chips today whose weakest cells fail after </a:t>
            </a:r>
            <a:r>
              <a:rPr lang="en-US" b="1" dirty="0">
                <a:solidFill>
                  <a:schemeClr val="accent2">
                    <a:lumMod val="75000"/>
                  </a:schemeClr>
                </a:solidFill>
              </a:rPr>
              <a:t>only 4800 hammers</a:t>
            </a:r>
            <a:r>
              <a:rPr lang="en-US" dirty="0">
                <a:solidFill>
                  <a:schemeClr val="accent2">
                    <a:lumMod val="75000"/>
                  </a:schemeClr>
                </a:solidFill>
              </a:rPr>
              <a:t> </a:t>
            </a:r>
          </a:p>
          <a:p>
            <a:endParaRPr lang="en-US" dirty="0"/>
          </a:p>
          <a:p>
            <a:r>
              <a:rPr lang="en-US" dirty="0"/>
              <a:t>Chips of newer DRAM technology nodes can exhibit </a:t>
            </a:r>
            <a:r>
              <a:rPr lang="en-US" dirty="0" err="1"/>
              <a:t>RowHammer</a:t>
            </a:r>
            <a:r>
              <a:rPr lang="en-US" dirty="0"/>
              <a:t> bit flips 1) in </a:t>
            </a:r>
            <a:r>
              <a:rPr lang="en-US" b="1" dirty="0">
                <a:solidFill>
                  <a:schemeClr val="accent5">
                    <a:lumMod val="75000"/>
                  </a:schemeClr>
                </a:solidFill>
              </a:rPr>
              <a:t>more rows </a:t>
            </a:r>
            <a:r>
              <a:rPr lang="en-US" dirty="0"/>
              <a:t>and 2) </a:t>
            </a:r>
            <a:r>
              <a:rPr lang="en-US" b="1" dirty="0">
                <a:solidFill>
                  <a:schemeClr val="accent5">
                    <a:lumMod val="75000"/>
                  </a:schemeClr>
                </a:solidFill>
              </a:rPr>
              <a:t>farther away </a:t>
            </a:r>
            <a:r>
              <a:rPr lang="en-US" dirty="0"/>
              <a:t>from the victim row. </a:t>
            </a:r>
          </a:p>
          <a:p>
            <a:endParaRPr lang="en-US" dirty="0"/>
          </a:p>
        </p:txBody>
      </p:sp>
    </p:spTree>
    <p:extLst>
      <p:ext uri="{BB962C8B-B14F-4D97-AF65-F5344CB8AC3E}">
        <p14:creationId xmlns:p14="http://schemas.microsoft.com/office/powerpoint/2010/main" val="397429211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Evaluation Methodology</a:t>
            </a:r>
          </a:p>
        </p:txBody>
      </p:sp>
      <p:sp>
        <p:nvSpPr>
          <p:cNvPr id="3" name="Content Placeholder 2"/>
          <p:cNvSpPr>
            <a:spLocks noGrp="1"/>
          </p:cNvSpPr>
          <p:nvPr>
            <p:ph idx="1"/>
          </p:nvPr>
        </p:nvSpPr>
        <p:spPr>
          <a:xfrm>
            <a:off x="1599991" y="1150714"/>
            <a:ext cx="8987622" cy="5549734"/>
          </a:xfrm>
        </p:spPr>
        <p:txBody>
          <a:bodyPr/>
          <a:lstStyle/>
          <a:p>
            <a:pPr lvl="1"/>
            <a:endParaRPr lang="en-US" sz="200" b="1" dirty="0">
              <a:solidFill>
                <a:srgbClr val="7030A0"/>
              </a:solidFill>
            </a:endParaRPr>
          </a:p>
          <a:p>
            <a:r>
              <a:rPr lang="en-US" b="1" dirty="0">
                <a:solidFill>
                  <a:schemeClr val="accent2">
                    <a:lumMod val="75000"/>
                  </a:schemeClr>
                </a:solidFill>
              </a:rPr>
              <a:t>Cycle-level simulator:</a:t>
            </a:r>
            <a:r>
              <a:rPr lang="en-US" dirty="0">
                <a:solidFill>
                  <a:schemeClr val="accent2">
                    <a:lumMod val="75000"/>
                  </a:schemeClr>
                </a:solidFill>
              </a:rPr>
              <a:t> </a:t>
            </a:r>
            <a:r>
              <a:rPr lang="en-US" dirty="0" err="1">
                <a:solidFill>
                  <a:schemeClr val="accent2">
                    <a:lumMod val="75000"/>
                  </a:schemeClr>
                </a:solidFill>
              </a:rPr>
              <a:t>Ramulator</a:t>
            </a:r>
            <a:r>
              <a:rPr lang="en-US" dirty="0">
                <a:solidFill>
                  <a:schemeClr val="accent2">
                    <a:lumMod val="75000"/>
                  </a:schemeClr>
                </a:solidFill>
              </a:rPr>
              <a:t> [Kim+, CAL’15]</a:t>
            </a:r>
            <a:br>
              <a:rPr lang="en-US" dirty="0">
                <a:solidFill>
                  <a:srgbClr val="4674C1"/>
                </a:solidFill>
              </a:rPr>
            </a:br>
            <a:r>
              <a:rPr lang="en-US" sz="2000" dirty="0">
                <a:hlinkClick r:id="rId3"/>
              </a:rPr>
              <a:t>https://github.com/CMU-SAFARI/ramulator</a:t>
            </a:r>
            <a:r>
              <a:rPr lang="en-US" sz="2000" b="1" dirty="0">
                <a:solidFill>
                  <a:srgbClr val="7030A0"/>
                </a:solidFill>
              </a:rPr>
              <a:t> </a:t>
            </a:r>
          </a:p>
          <a:p>
            <a:pPr lvl="1"/>
            <a:r>
              <a:rPr lang="en-US" dirty="0"/>
              <a:t>4GHz, 4-wide, 128 entry instruction window </a:t>
            </a:r>
          </a:p>
          <a:p>
            <a:pPr lvl="1"/>
            <a:r>
              <a:rPr lang="en-US" dirty="0"/>
              <a:t>48  8-core workload mixes randomly drawn from SPEC CPU2006 </a:t>
            </a:r>
            <a:r>
              <a:rPr lang="en-US" b="1" dirty="0"/>
              <a:t>(10 &lt; MPKI &lt; 740)</a:t>
            </a:r>
            <a:endParaRPr lang="en-US" dirty="0"/>
          </a:p>
          <a:p>
            <a:pPr marL="0" indent="0">
              <a:buNone/>
            </a:pPr>
            <a:endParaRPr lang="en-US" dirty="0"/>
          </a:p>
          <a:p>
            <a:r>
              <a:rPr lang="en-US" b="1" dirty="0">
                <a:solidFill>
                  <a:srgbClr val="7030A0"/>
                </a:solidFill>
              </a:rPr>
              <a:t>Metrics to evaluate mitigation mechanisms</a:t>
            </a:r>
          </a:p>
          <a:p>
            <a:pPr marL="914400" lvl="1" indent="-457200">
              <a:buFont typeface="+mj-lt"/>
              <a:buAutoNum type="arabicPeriod"/>
            </a:pPr>
            <a:r>
              <a:rPr lang="en-US" b="1" i="1" dirty="0">
                <a:solidFill>
                  <a:schemeClr val="accent6">
                    <a:lumMod val="75000"/>
                  </a:schemeClr>
                </a:solidFill>
              </a:rPr>
              <a:t>DRAM Bandwidth Overhead:</a:t>
            </a:r>
            <a:r>
              <a:rPr lang="en-US" i="1" dirty="0"/>
              <a:t> </a:t>
            </a:r>
            <a:r>
              <a:rPr lang="en-US" dirty="0"/>
              <a:t>fraction of total system DRAM bandwidth consumption from mitigation mechanism </a:t>
            </a:r>
            <a:endParaRPr lang="en-US" i="1" dirty="0"/>
          </a:p>
          <a:p>
            <a:pPr marL="914400" lvl="1" indent="-457200">
              <a:buFont typeface="+mj-lt"/>
              <a:buAutoNum type="arabicPeriod"/>
            </a:pPr>
            <a:r>
              <a:rPr lang="en-US" b="1" i="1" dirty="0">
                <a:solidFill>
                  <a:schemeClr val="accent5"/>
                </a:solidFill>
              </a:rPr>
              <a:t>Normalized System Performance:</a:t>
            </a:r>
            <a:r>
              <a:rPr lang="en-US" b="1" dirty="0">
                <a:solidFill>
                  <a:schemeClr val="accent5"/>
                </a:solidFill>
              </a:rPr>
              <a:t> </a:t>
            </a:r>
            <a:r>
              <a:rPr lang="en-US" dirty="0"/>
              <a:t>normalized weighted speedup to a 100% baseline</a:t>
            </a:r>
          </a:p>
          <a:p>
            <a:pPr lvl="1"/>
            <a:endParaRPr lang="en-US" sz="200" dirty="0"/>
          </a:p>
        </p:txBody>
      </p:sp>
      <p:sp>
        <p:nvSpPr>
          <p:cNvPr id="4" name="Rectangle 3">
            <a:extLst>
              <a:ext uri="{FF2B5EF4-FFF2-40B4-BE49-F238E27FC236}">
                <a16:creationId xmlns:a16="http://schemas.microsoft.com/office/drawing/2014/main" id="{67F780DF-7C22-344D-B32A-F267417FAA6F}"/>
              </a:ext>
            </a:extLst>
          </p:cNvPr>
          <p:cNvSpPr/>
          <p:nvPr/>
        </p:nvSpPr>
        <p:spPr>
          <a:xfrm>
            <a:off x="2017102" y="4887690"/>
            <a:ext cx="8153400" cy="777240"/>
          </a:xfrm>
          <a:prstGeom prst="rect">
            <a:avLst/>
          </a:prstGeom>
          <a:noFill/>
          <a:ln w="952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rgbClr val="C00000"/>
                </a:solidFill>
              </a:ln>
              <a:noFill/>
            </a:endParaRPr>
          </a:p>
        </p:txBody>
      </p:sp>
    </p:spTree>
    <p:extLst>
      <p:ext uri="{BB962C8B-B14F-4D97-AF65-F5344CB8AC3E}">
        <p14:creationId xmlns:p14="http://schemas.microsoft.com/office/powerpoint/2010/main" val="946599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76195" y="0"/>
            <a:ext cx="10515600" cy="1325563"/>
          </a:xfrm>
        </p:spPr>
        <p:txBody>
          <a:bodyPr/>
          <a:lstStyle/>
          <a:p>
            <a:r>
              <a:rPr lang="en-US" b="1" dirty="0"/>
              <a:t>Evaluation Methodology</a:t>
            </a:r>
          </a:p>
        </p:txBody>
      </p:sp>
      <p:sp>
        <p:nvSpPr>
          <p:cNvPr id="3" name="Content Placeholder 2"/>
          <p:cNvSpPr>
            <a:spLocks noGrp="1"/>
          </p:cNvSpPr>
          <p:nvPr>
            <p:ph idx="1"/>
          </p:nvPr>
        </p:nvSpPr>
        <p:spPr>
          <a:xfrm>
            <a:off x="1599991" y="785181"/>
            <a:ext cx="9068009" cy="5549734"/>
          </a:xfrm>
        </p:spPr>
        <p:txBody>
          <a:bodyPr>
            <a:normAutofit lnSpcReduction="10000"/>
          </a:bodyPr>
          <a:lstStyle/>
          <a:p>
            <a:pPr lvl="1"/>
            <a:endParaRPr lang="en-US" sz="200" b="1" dirty="0">
              <a:solidFill>
                <a:srgbClr val="7030A0"/>
              </a:solidFill>
            </a:endParaRPr>
          </a:p>
          <a:p>
            <a:r>
              <a:rPr lang="en-US" dirty="0"/>
              <a:t>We evaluate </a:t>
            </a:r>
            <a:r>
              <a:rPr lang="en-US" b="1" dirty="0">
                <a:solidFill>
                  <a:schemeClr val="accent2">
                    <a:lumMod val="75000"/>
                  </a:schemeClr>
                </a:solidFill>
              </a:rPr>
              <a:t>five</a:t>
            </a:r>
            <a:r>
              <a:rPr lang="en-US" dirty="0">
                <a:solidFill>
                  <a:schemeClr val="accent2">
                    <a:lumMod val="75000"/>
                  </a:schemeClr>
                </a:solidFill>
              </a:rPr>
              <a:t> state-of-the-art mitigation mechanisms</a:t>
            </a:r>
            <a:r>
              <a:rPr lang="en-US" dirty="0"/>
              <a:t>:</a:t>
            </a:r>
          </a:p>
          <a:p>
            <a:pPr marL="411480" lvl="1"/>
            <a:r>
              <a:rPr lang="en-US" b="1" dirty="0">
                <a:solidFill>
                  <a:schemeClr val="accent2">
                    <a:lumMod val="75000"/>
                  </a:schemeClr>
                </a:solidFill>
              </a:rPr>
              <a:t>Increased Refresh Rate </a:t>
            </a:r>
            <a:r>
              <a:rPr lang="en-US" sz="1600" b="1" dirty="0"/>
              <a:t>[Kim+, ISCA’14]</a:t>
            </a:r>
            <a:r>
              <a:rPr lang="en-US" sz="1600" dirty="0">
                <a:solidFill>
                  <a:schemeClr val="accent2">
                    <a:lumMod val="75000"/>
                  </a:schemeClr>
                </a:solidFill>
              </a:rPr>
              <a:t> </a:t>
            </a:r>
          </a:p>
          <a:p>
            <a:pPr marL="411480" lvl="1"/>
            <a:r>
              <a:rPr lang="en-US" b="1" dirty="0">
                <a:solidFill>
                  <a:schemeClr val="accent2">
                    <a:lumMod val="75000"/>
                  </a:schemeClr>
                </a:solidFill>
              </a:rPr>
              <a:t>PARA</a:t>
            </a:r>
            <a:r>
              <a:rPr lang="en-US" dirty="0">
                <a:solidFill>
                  <a:schemeClr val="accent2">
                    <a:lumMod val="75000"/>
                  </a:schemeClr>
                </a:solidFill>
              </a:rPr>
              <a:t> </a:t>
            </a:r>
            <a:r>
              <a:rPr lang="en-US" sz="1600" b="1" dirty="0"/>
              <a:t>[Kim+, ISCA’14]</a:t>
            </a:r>
          </a:p>
          <a:p>
            <a:pPr marL="411480" lvl="1"/>
            <a:r>
              <a:rPr lang="en-US" b="1" dirty="0" err="1">
                <a:solidFill>
                  <a:schemeClr val="accent2">
                    <a:lumMod val="75000"/>
                  </a:schemeClr>
                </a:solidFill>
              </a:rPr>
              <a:t>ProHIT</a:t>
            </a:r>
            <a:r>
              <a:rPr lang="en-US" dirty="0">
                <a:solidFill>
                  <a:schemeClr val="accent2">
                    <a:lumMod val="75000"/>
                  </a:schemeClr>
                </a:solidFill>
              </a:rPr>
              <a:t> </a:t>
            </a:r>
            <a:r>
              <a:rPr lang="en-US" sz="1600" b="1" dirty="0"/>
              <a:t>[Son+, DAC’17]</a:t>
            </a:r>
          </a:p>
          <a:p>
            <a:pPr marL="411480" lvl="1"/>
            <a:r>
              <a:rPr lang="en-US" b="1" dirty="0" err="1">
                <a:solidFill>
                  <a:schemeClr val="accent2">
                    <a:lumMod val="75000"/>
                  </a:schemeClr>
                </a:solidFill>
              </a:rPr>
              <a:t>MRLoc</a:t>
            </a:r>
            <a:r>
              <a:rPr lang="en-US" dirty="0">
                <a:solidFill>
                  <a:schemeClr val="accent2">
                    <a:lumMod val="75000"/>
                  </a:schemeClr>
                </a:solidFill>
              </a:rPr>
              <a:t> </a:t>
            </a:r>
            <a:r>
              <a:rPr lang="en-US" sz="1600" b="1" dirty="0"/>
              <a:t>[You+, DAC’19]</a:t>
            </a:r>
          </a:p>
          <a:p>
            <a:pPr marL="411480" lvl="1"/>
            <a:r>
              <a:rPr lang="en-US" b="1" dirty="0" err="1">
                <a:solidFill>
                  <a:schemeClr val="accent2">
                    <a:lumMod val="75000"/>
                  </a:schemeClr>
                </a:solidFill>
              </a:rPr>
              <a:t>TWiCe</a:t>
            </a:r>
            <a:r>
              <a:rPr lang="en-US" dirty="0">
                <a:solidFill>
                  <a:schemeClr val="accent2">
                    <a:lumMod val="75000"/>
                  </a:schemeClr>
                </a:solidFill>
              </a:rPr>
              <a:t> </a:t>
            </a:r>
            <a:r>
              <a:rPr lang="en-US" sz="1600" b="1" dirty="0"/>
              <a:t>[Lee+, ISCA’19]</a:t>
            </a:r>
          </a:p>
          <a:p>
            <a:pPr lvl="1"/>
            <a:endParaRPr lang="en-US" sz="1600" b="1" dirty="0"/>
          </a:p>
          <a:p>
            <a:r>
              <a:rPr lang="en-US" dirty="0"/>
              <a:t>and </a:t>
            </a:r>
            <a:r>
              <a:rPr lang="en-US" b="1" dirty="0">
                <a:solidFill>
                  <a:srgbClr val="538234"/>
                </a:solidFill>
              </a:rPr>
              <a:t>one</a:t>
            </a:r>
            <a:r>
              <a:rPr lang="en-US" dirty="0">
                <a:solidFill>
                  <a:srgbClr val="538234"/>
                </a:solidFill>
              </a:rPr>
              <a:t> ideal refresh-based mitigation mechanism</a:t>
            </a:r>
            <a:r>
              <a:rPr lang="en-US" dirty="0"/>
              <a:t>:</a:t>
            </a:r>
          </a:p>
          <a:p>
            <a:pPr marL="411480" lvl="1"/>
            <a:r>
              <a:rPr lang="en-US" b="1" dirty="0">
                <a:solidFill>
                  <a:srgbClr val="538234"/>
                </a:solidFill>
              </a:rPr>
              <a:t>Ideal</a:t>
            </a:r>
          </a:p>
          <a:p>
            <a:pPr lvl="1"/>
            <a:endParaRPr lang="en-US" b="1" dirty="0">
              <a:solidFill>
                <a:srgbClr val="538234"/>
              </a:solidFill>
            </a:endParaRPr>
          </a:p>
          <a:p>
            <a:r>
              <a:rPr lang="en-US" b="1" dirty="0">
                <a:solidFill>
                  <a:srgbClr val="7030A0"/>
                </a:solidFill>
              </a:rPr>
              <a:t>More detailed descriptions in the paper on:</a:t>
            </a:r>
          </a:p>
          <a:p>
            <a:pPr marL="411480" lvl="1"/>
            <a:r>
              <a:rPr lang="en-US" sz="2000" dirty="0">
                <a:solidFill>
                  <a:srgbClr val="7030A0"/>
                </a:solidFill>
              </a:rPr>
              <a:t>Descriptions of mechanisms in our paper and the original publications</a:t>
            </a:r>
          </a:p>
          <a:p>
            <a:pPr marL="411480" lvl="1"/>
            <a:r>
              <a:rPr lang="en-US" sz="2000" dirty="0">
                <a:solidFill>
                  <a:srgbClr val="7030A0"/>
                </a:solidFill>
              </a:rPr>
              <a:t>How we scale each mechanism to more vulnerable DRAM chips (lower </a:t>
            </a:r>
            <a:r>
              <a:rPr lang="en-US" sz="2000" b="1" dirty="0" err="1">
                <a:solidFill>
                  <a:srgbClr val="7030A0"/>
                </a:solidFill>
              </a:rPr>
              <a:t>HC</a:t>
            </a:r>
            <a:r>
              <a:rPr lang="en-US" sz="2000" b="1" baseline="-25000" dirty="0" err="1">
                <a:solidFill>
                  <a:srgbClr val="7030A0"/>
                </a:solidFill>
              </a:rPr>
              <a:t>first</a:t>
            </a:r>
            <a:r>
              <a:rPr lang="en-US" sz="2000" dirty="0">
                <a:solidFill>
                  <a:srgbClr val="7030A0"/>
                </a:solidFill>
              </a:rPr>
              <a:t>)</a:t>
            </a:r>
          </a:p>
          <a:p>
            <a:pPr lvl="1"/>
            <a:endParaRPr lang="en-US" sz="2000" dirty="0">
              <a:solidFill>
                <a:srgbClr val="7030A0"/>
              </a:solidFill>
            </a:endParaRPr>
          </a:p>
          <a:p>
            <a:pPr marL="457200" lvl="1" indent="0">
              <a:buNone/>
            </a:pPr>
            <a:endParaRPr lang="en-US" sz="1800" b="1" dirty="0">
              <a:solidFill>
                <a:srgbClr val="538234"/>
              </a:solidFill>
            </a:endParaRPr>
          </a:p>
          <a:p>
            <a:pPr lvl="1"/>
            <a:endParaRPr lang="en-US" sz="200" dirty="0"/>
          </a:p>
        </p:txBody>
      </p:sp>
    </p:spTree>
    <p:extLst>
      <p:ext uri="{BB962C8B-B14F-4D97-AF65-F5344CB8AC3E}">
        <p14:creationId xmlns:p14="http://schemas.microsoft.com/office/powerpoint/2010/main" val="27009143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2964530" y="1219088"/>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2947297" y="1219088"/>
            <a:ext cx="7173209" cy="2184034"/>
          </a:xfrm>
          <a:prstGeom prst="rect">
            <a:avLst/>
          </a:prstGeom>
        </p:spPr>
      </p:pic>
      <p:sp>
        <p:nvSpPr>
          <p:cNvPr id="2" name="Title 1"/>
          <p:cNvSpPr>
            <a:spLocks noGrp="1"/>
          </p:cNvSpPr>
          <p:nvPr>
            <p:ph type="title"/>
          </p:nvPr>
        </p:nvSpPr>
        <p:spPr>
          <a:xfrm>
            <a:off x="1056395" y="-41168"/>
            <a:ext cx="10515600" cy="1325563"/>
          </a:xfrm>
        </p:spPr>
        <p:txBody>
          <a:bodyPr/>
          <a:lstStyle/>
          <a:p>
            <a:r>
              <a:rPr lang="en-US" sz="3500" b="1" dirty="0"/>
              <a:t>Mitigation Mech. Eval. </a:t>
            </a:r>
            <a:r>
              <a:rPr lang="en-US" sz="3500" b="1" dirty="0">
                <a:solidFill>
                  <a:schemeClr val="tx1">
                    <a:lumMod val="50000"/>
                    <a:lumOff val="50000"/>
                  </a:schemeClr>
                </a:solidFill>
              </a:rPr>
              <a:t>(Increased Refresh)</a:t>
            </a:r>
          </a:p>
        </p:txBody>
      </p:sp>
      <p:sp>
        <p:nvSpPr>
          <p:cNvPr id="23" name="TextBox 22">
            <a:extLst>
              <a:ext uri="{FF2B5EF4-FFF2-40B4-BE49-F238E27FC236}">
                <a16:creationId xmlns:a16="http://schemas.microsoft.com/office/drawing/2014/main" id="{263F10AF-9570-034C-BC25-E921F9F04FE2}"/>
              </a:ext>
            </a:extLst>
          </p:cNvPr>
          <p:cNvSpPr txBox="1"/>
          <p:nvPr/>
        </p:nvSpPr>
        <p:spPr>
          <a:xfrm>
            <a:off x="3328732" y="3347789"/>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5331184" y="3347789"/>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7348888" y="3347789"/>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9407222" y="3347789"/>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3359983" y="90931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5362435" y="90931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7380139" y="90931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9438473" y="90931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sp>
        <p:nvSpPr>
          <p:cNvPr id="31" name="TextBox 30">
            <a:extLst>
              <a:ext uri="{FF2B5EF4-FFF2-40B4-BE49-F238E27FC236}">
                <a16:creationId xmlns:a16="http://schemas.microsoft.com/office/drawing/2014/main" id="{12C85C77-D534-A24C-AC2B-B95EAFE3DC28}"/>
              </a:ext>
            </a:extLst>
          </p:cNvPr>
          <p:cNvSpPr txBox="1"/>
          <p:nvPr/>
        </p:nvSpPr>
        <p:spPr>
          <a:xfrm>
            <a:off x="3311482" y="3598403"/>
            <a:ext cx="6301725" cy="338554"/>
          </a:xfrm>
          <a:prstGeom prst="rect">
            <a:avLst/>
          </a:prstGeom>
          <a:noFill/>
        </p:spPr>
        <p:txBody>
          <a:bodyPr wrap="none" rtlCol="0">
            <a:spAutoFit/>
          </a:bodyPr>
          <a:lstStyle/>
          <a:p>
            <a:r>
              <a:rPr lang="en-US" sz="1600" i="1" dirty="0" err="1">
                <a:latin typeface="Cambria" panose="02040503050406030204" pitchFamily="18" charset="0"/>
              </a:rPr>
              <a:t>HC</a:t>
            </a:r>
            <a:r>
              <a:rPr lang="en-US" sz="1600" i="1" baseline="-25000" dirty="0" err="1">
                <a:latin typeface="Cambria" panose="02040503050406030204" pitchFamily="18" charset="0"/>
              </a:rPr>
              <a:t>first</a:t>
            </a:r>
            <a:r>
              <a:rPr lang="en-US" sz="1600" i="1" baseline="-25000" dirty="0">
                <a:latin typeface="Cambria" panose="02040503050406030204" pitchFamily="18" charset="0"/>
              </a:rPr>
              <a:t> </a:t>
            </a:r>
            <a:r>
              <a:rPr lang="en-US" sz="1600" i="1" dirty="0">
                <a:latin typeface="Cambria" panose="02040503050406030204" pitchFamily="18" charset="0"/>
              </a:rPr>
              <a:t>(number of hammers required to induce first </a:t>
            </a:r>
            <a:r>
              <a:rPr lang="en-US" sz="1600" i="1" dirty="0" err="1">
                <a:latin typeface="Cambria" panose="02040503050406030204" pitchFamily="18" charset="0"/>
              </a:rPr>
              <a:t>RowHammer</a:t>
            </a:r>
            <a:r>
              <a:rPr lang="en-US" sz="1600" i="1" dirty="0">
                <a:latin typeface="Cambria" panose="02040503050406030204" pitchFamily="18" charset="0"/>
              </a:rPr>
              <a:t> bit flip)</a:t>
            </a:r>
            <a:endParaRPr lang="en-US" sz="1600" i="1" baseline="-25000" dirty="0">
              <a:latin typeface="Cambria" panose="02040503050406030204" pitchFamily="18" charset="0"/>
            </a:endParaRP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5"/>
          <a:stretch>
            <a:fillRect/>
          </a:stretch>
        </p:blipFill>
        <p:spPr>
          <a:xfrm>
            <a:off x="2926289" y="900755"/>
            <a:ext cx="7173209" cy="276711"/>
          </a:xfrm>
          <a:prstGeom prst="rect">
            <a:avLst/>
          </a:prstGeom>
        </p:spPr>
      </p:pic>
      <p:sp>
        <p:nvSpPr>
          <p:cNvPr id="72" name="Rectangle 71">
            <a:extLst>
              <a:ext uri="{FF2B5EF4-FFF2-40B4-BE49-F238E27FC236}">
                <a16:creationId xmlns:a16="http://schemas.microsoft.com/office/drawing/2014/main" id="{6F6EE485-8E92-E24D-B65F-D0FB86FBFFC9}"/>
              </a:ext>
            </a:extLst>
          </p:cNvPr>
          <p:cNvSpPr/>
          <p:nvPr/>
        </p:nvSpPr>
        <p:spPr>
          <a:xfrm>
            <a:off x="2964530" y="955355"/>
            <a:ext cx="1673102"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3" name="Rectangle 72">
            <a:extLst>
              <a:ext uri="{FF2B5EF4-FFF2-40B4-BE49-F238E27FC236}">
                <a16:creationId xmlns:a16="http://schemas.microsoft.com/office/drawing/2014/main" id="{CAE930FC-BF12-4143-A100-B44E5FEB4E56}"/>
              </a:ext>
            </a:extLst>
          </p:cNvPr>
          <p:cNvSpPr/>
          <p:nvPr/>
        </p:nvSpPr>
        <p:spPr>
          <a:xfrm>
            <a:off x="4757238" y="961864"/>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4" name="Rectangle 73">
            <a:extLst>
              <a:ext uri="{FF2B5EF4-FFF2-40B4-BE49-F238E27FC236}">
                <a16:creationId xmlns:a16="http://schemas.microsoft.com/office/drawing/2014/main" id="{8592CF8B-E706-AC40-B194-BE874EA96BD6}"/>
              </a:ext>
            </a:extLst>
          </p:cNvPr>
          <p:cNvSpPr/>
          <p:nvPr/>
        </p:nvSpPr>
        <p:spPr>
          <a:xfrm>
            <a:off x="5586238" y="952004"/>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5" name="Rectangle 74">
            <a:extLst>
              <a:ext uri="{FF2B5EF4-FFF2-40B4-BE49-F238E27FC236}">
                <a16:creationId xmlns:a16="http://schemas.microsoft.com/office/drawing/2014/main" id="{D3DDC675-3909-B04C-9937-22AAFAF85F6B}"/>
              </a:ext>
            </a:extLst>
          </p:cNvPr>
          <p:cNvSpPr/>
          <p:nvPr/>
        </p:nvSpPr>
        <p:spPr>
          <a:xfrm>
            <a:off x="6468582" y="948997"/>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6" name="Rectangle 75">
            <a:extLst>
              <a:ext uri="{FF2B5EF4-FFF2-40B4-BE49-F238E27FC236}">
                <a16:creationId xmlns:a16="http://schemas.microsoft.com/office/drawing/2014/main" id="{4C716835-96FA-4947-8F3F-2A86DC0BFC3F}"/>
              </a:ext>
            </a:extLst>
          </p:cNvPr>
          <p:cNvSpPr/>
          <p:nvPr/>
        </p:nvSpPr>
        <p:spPr>
          <a:xfrm>
            <a:off x="7327446" y="955875"/>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7" name="Rectangle 76">
            <a:extLst>
              <a:ext uri="{FF2B5EF4-FFF2-40B4-BE49-F238E27FC236}">
                <a16:creationId xmlns:a16="http://schemas.microsoft.com/office/drawing/2014/main" id="{92E81AB1-86C5-1049-BA4C-611CD2809F46}"/>
              </a:ext>
            </a:extLst>
          </p:cNvPr>
          <p:cNvSpPr/>
          <p:nvPr/>
        </p:nvSpPr>
        <p:spPr>
          <a:xfrm>
            <a:off x="8227660" y="958590"/>
            <a:ext cx="1038053"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9339342"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cxnSp>
        <p:nvCxnSpPr>
          <p:cNvPr id="79" name="Straight Connector 78">
            <a:extLst>
              <a:ext uri="{FF2B5EF4-FFF2-40B4-BE49-F238E27FC236}">
                <a16:creationId xmlns:a16="http://schemas.microsoft.com/office/drawing/2014/main" id="{86766A86-830B-9548-8CBA-186C3ED2573C}"/>
              </a:ext>
            </a:extLst>
          </p:cNvPr>
          <p:cNvCxnSpPr>
            <a:cxnSpLocks/>
          </p:cNvCxnSpPr>
          <p:nvPr/>
        </p:nvCxnSpPr>
        <p:spPr>
          <a:xfrm flipV="1">
            <a:off x="4575692" y="1250107"/>
            <a:ext cx="0" cy="2127614"/>
          </a:xfrm>
          <a:prstGeom prst="line">
            <a:avLst/>
          </a:prstGeom>
          <a:ln w="31750">
            <a:solidFill>
              <a:schemeClr val="tx1"/>
            </a:solidFill>
          </a:ln>
        </p:spPr>
        <p:style>
          <a:lnRef idx="1">
            <a:schemeClr val="accent1"/>
          </a:lnRef>
          <a:fillRef idx="0">
            <a:schemeClr val="accent1"/>
          </a:fillRef>
          <a:effectRef idx="0">
            <a:schemeClr val="accent1"/>
          </a:effectRef>
          <a:fontRef idx="minor">
            <a:schemeClr val="tx1"/>
          </a:fontRef>
        </p:style>
      </p:cxnSp>
      <p:sp>
        <p:nvSpPr>
          <p:cNvPr id="83" name="TextBox 82">
            <a:extLst>
              <a:ext uri="{FF2B5EF4-FFF2-40B4-BE49-F238E27FC236}">
                <a16:creationId xmlns:a16="http://schemas.microsoft.com/office/drawing/2014/main" id="{545CCF02-5EEA-4840-B097-EC1858BB88C4}"/>
              </a:ext>
            </a:extLst>
          </p:cNvPr>
          <p:cNvSpPr txBox="1"/>
          <p:nvPr/>
        </p:nvSpPr>
        <p:spPr>
          <a:xfrm>
            <a:off x="3098704" y="2180705"/>
            <a:ext cx="1246960" cy="523220"/>
          </a:xfrm>
          <a:prstGeom prst="rect">
            <a:avLst/>
          </a:prstGeom>
          <a:noFill/>
        </p:spPr>
        <p:txBody>
          <a:bodyPr wrap="square" rtlCol="0">
            <a:spAutoFit/>
          </a:bodyPr>
          <a:lstStyle/>
          <a:p>
            <a:r>
              <a:rPr lang="en-US" sz="1400" dirty="0">
                <a:ln>
                  <a:solidFill>
                    <a:schemeClr val="tx1"/>
                  </a:solidFill>
                </a:ln>
              </a:rPr>
              <a:t>Increased Refresh Rate</a:t>
            </a:r>
          </a:p>
        </p:txBody>
      </p:sp>
      <p:pic>
        <p:nvPicPr>
          <p:cNvPr id="85" name="Picture 84">
            <a:extLst>
              <a:ext uri="{FF2B5EF4-FFF2-40B4-BE49-F238E27FC236}">
                <a16:creationId xmlns:a16="http://schemas.microsoft.com/office/drawing/2014/main" id="{AA69C610-778A-3248-8DA8-6B3805412E92}"/>
              </a:ext>
            </a:extLst>
          </p:cNvPr>
          <p:cNvPicPr>
            <a:picLocks/>
          </p:cNvPicPr>
          <p:nvPr/>
        </p:nvPicPr>
        <p:blipFill rotWithShape="1">
          <a:blip r:embed="rId6">
            <a:extLst>
              <a:ext uri="{28A0092B-C50C-407E-A947-70E740481C1C}">
                <a14:useLocalDpi xmlns:a14="http://schemas.microsoft.com/office/drawing/2010/main" val="0"/>
              </a:ext>
            </a:extLst>
          </a:blip>
          <a:srcRect t="66769" r="90233"/>
          <a:stretch/>
        </p:blipFill>
        <p:spPr>
          <a:xfrm>
            <a:off x="2118292" y="1222663"/>
            <a:ext cx="817522" cy="2695203"/>
          </a:xfrm>
          <a:prstGeom prst="rect">
            <a:avLst/>
          </a:prstGeom>
        </p:spPr>
      </p:pic>
      <p:sp>
        <p:nvSpPr>
          <p:cNvPr id="86" name="TextBox 85">
            <a:extLst>
              <a:ext uri="{FF2B5EF4-FFF2-40B4-BE49-F238E27FC236}">
                <a16:creationId xmlns:a16="http://schemas.microsoft.com/office/drawing/2014/main" id="{2DD4FF26-F4CD-1C4E-90D6-DFAD7F498D79}"/>
              </a:ext>
            </a:extLst>
          </p:cNvPr>
          <p:cNvSpPr txBox="1"/>
          <p:nvPr/>
        </p:nvSpPr>
        <p:spPr>
          <a:xfrm>
            <a:off x="1788858" y="4479919"/>
            <a:ext cx="8609889" cy="1692771"/>
          </a:xfrm>
          <a:prstGeom prst="rect">
            <a:avLst/>
          </a:prstGeom>
          <a:solidFill>
            <a:schemeClr val="accent4">
              <a:lumMod val="20000"/>
              <a:lumOff val="80000"/>
            </a:schemeClr>
          </a:solidFill>
          <a:ln w="76200">
            <a:solidFill>
              <a:schemeClr val="accent1"/>
            </a:solidFill>
          </a:ln>
        </p:spPr>
        <p:txBody>
          <a:bodyPr wrap="square" rtlCol="0">
            <a:spAutoFit/>
          </a:bodyPr>
          <a:lstStyle/>
          <a:p>
            <a:pPr algn="ctr"/>
            <a:endParaRPr lang="en-US" sz="900" b="1" dirty="0">
              <a:latin typeface="Cambria" panose="02040503050406030204" pitchFamily="18" charset="0"/>
              <a:ea typeface="Cambria" charset="0"/>
              <a:cs typeface="Cambria" charset="0"/>
            </a:endParaRPr>
          </a:p>
          <a:p>
            <a:pPr algn="ctr"/>
            <a:r>
              <a:rPr lang="en-US" sz="2400" b="1" dirty="0">
                <a:solidFill>
                  <a:srgbClr val="C00000"/>
                </a:solidFill>
                <a:latin typeface="Cambria" panose="02040503050406030204" pitchFamily="18" charset="0"/>
              </a:rPr>
              <a:t>Substantial</a:t>
            </a:r>
            <a:r>
              <a:rPr lang="en-US" sz="2400" b="1" dirty="0">
                <a:latin typeface="Cambria" panose="02040503050406030204" pitchFamily="18" charset="0"/>
              </a:rPr>
              <a:t> overhead for high </a:t>
            </a:r>
            <a:r>
              <a:rPr lang="en-US" sz="2400" b="1" dirty="0" err="1">
                <a:latin typeface="Cambria" panose="02040503050406030204" pitchFamily="18" charset="0"/>
              </a:rPr>
              <a:t>HC</a:t>
            </a:r>
            <a:r>
              <a:rPr lang="en-US" sz="2400" b="1" baseline="-25000" dirty="0" err="1">
                <a:latin typeface="Cambria" panose="02040503050406030204" pitchFamily="18" charset="0"/>
              </a:rPr>
              <a:t>first</a:t>
            </a:r>
            <a:r>
              <a:rPr lang="en-US" sz="2400" b="1" dirty="0">
                <a:latin typeface="Cambria" panose="02040503050406030204" pitchFamily="18" charset="0"/>
              </a:rPr>
              <a:t> values.</a:t>
            </a:r>
          </a:p>
          <a:p>
            <a:pPr algn="ctr"/>
            <a:endParaRPr lang="en-US" sz="1400" b="1" dirty="0">
              <a:latin typeface="Cambria" panose="02040503050406030204" pitchFamily="18" charset="0"/>
            </a:endParaRPr>
          </a:p>
          <a:p>
            <a:pPr algn="ctr"/>
            <a:r>
              <a:rPr lang="en-US" sz="2400" b="1" dirty="0">
                <a:latin typeface="Cambria" panose="02040503050406030204" pitchFamily="18" charset="0"/>
              </a:rPr>
              <a:t>This mechanism does not support </a:t>
            </a:r>
            <a:r>
              <a:rPr lang="en-US" sz="2400" b="1" dirty="0" err="1">
                <a:solidFill>
                  <a:schemeClr val="accent5"/>
                </a:solidFill>
                <a:latin typeface="Cambria" panose="02040503050406030204" pitchFamily="18" charset="0"/>
              </a:rPr>
              <a:t>HC</a:t>
            </a:r>
            <a:r>
              <a:rPr lang="en-US" sz="2400" b="1" baseline="-25000" dirty="0" err="1">
                <a:solidFill>
                  <a:schemeClr val="accent5"/>
                </a:solidFill>
                <a:latin typeface="Cambria" panose="02040503050406030204" pitchFamily="18" charset="0"/>
              </a:rPr>
              <a:t>first</a:t>
            </a:r>
            <a:r>
              <a:rPr lang="en-US" sz="2400" b="1" dirty="0">
                <a:solidFill>
                  <a:schemeClr val="accent5"/>
                </a:solidFill>
                <a:latin typeface="Cambria" panose="02040503050406030204" pitchFamily="18" charset="0"/>
              </a:rPr>
              <a:t> &lt; 32k </a:t>
            </a:r>
          </a:p>
          <a:p>
            <a:pPr algn="ctr"/>
            <a:r>
              <a:rPr lang="en-US" sz="2400" b="1" dirty="0">
                <a:latin typeface="Cambria" panose="02040503050406030204" pitchFamily="18" charset="0"/>
              </a:rPr>
              <a:t>due to the </a:t>
            </a:r>
            <a:r>
              <a:rPr lang="en-US" sz="2400" b="1" dirty="0">
                <a:solidFill>
                  <a:srgbClr val="C00000"/>
                </a:solidFill>
                <a:latin typeface="Cambria" panose="02040503050406030204" pitchFamily="18" charset="0"/>
              </a:rPr>
              <a:t>prohibitively high refresh rates </a:t>
            </a:r>
            <a:r>
              <a:rPr lang="en-US" sz="2400" b="1" dirty="0">
                <a:latin typeface="Cambria" panose="02040503050406030204" pitchFamily="18" charset="0"/>
              </a:rPr>
              <a:t>required</a:t>
            </a:r>
          </a:p>
          <a:p>
            <a:pPr algn="ctr"/>
            <a:endParaRPr lang="en-US" sz="900" b="1" dirty="0">
              <a:latin typeface="Cambria" panose="02040503050406030204" pitchFamily="18" charset="0"/>
              <a:ea typeface="Cambria" charset="0"/>
              <a:cs typeface="Cambria" charset="0"/>
            </a:endParaRPr>
          </a:p>
        </p:txBody>
      </p:sp>
    </p:spTree>
    <p:extLst>
      <p:ext uri="{BB962C8B-B14F-4D97-AF65-F5344CB8AC3E}">
        <p14:creationId xmlns:p14="http://schemas.microsoft.com/office/powerpoint/2010/main" val="620041264"/>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2953429" y="1222664"/>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2943945" y="1222664"/>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11607" r="9625" b="22639"/>
          <a:stretch/>
        </p:blipFill>
        <p:spPr>
          <a:xfrm>
            <a:off x="2955943" y="1290559"/>
            <a:ext cx="7137585" cy="2004185"/>
          </a:xfrm>
          <a:prstGeom prst="rect">
            <a:avLst/>
          </a:prstGeom>
        </p:spPr>
      </p:pic>
      <p:pic>
        <p:nvPicPr>
          <p:cNvPr id="22" name="Picture 21">
            <a:extLst>
              <a:ext uri="{FF2B5EF4-FFF2-40B4-BE49-F238E27FC236}">
                <a16:creationId xmlns:a16="http://schemas.microsoft.com/office/drawing/2014/main" id="{F68CF22C-E785-0F40-91D1-33C3637549C6}"/>
              </a:ext>
            </a:extLst>
          </p:cNvPr>
          <p:cNvPicPr>
            <a:picLocks/>
          </p:cNvPicPr>
          <p:nvPr/>
        </p:nvPicPr>
        <p:blipFill rotWithShape="1">
          <a:blip r:embed="rId6">
            <a:extLst>
              <a:ext uri="{28A0092B-C50C-407E-A947-70E740481C1C}">
                <a14:useLocalDpi xmlns:a14="http://schemas.microsoft.com/office/drawing/2010/main" val="0"/>
              </a:ext>
            </a:extLst>
          </a:blip>
          <a:srcRect t="66769" r="90233"/>
          <a:stretch/>
        </p:blipFill>
        <p:spPr>
          <a:xfrm>
            <a:off x="2118292" y="1222663"/>
            <a:ext cx="817522" cy="2695203"/>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3333597" y="3351365"/>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5336049" y="3351365"/>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7353753" y="3351365"/>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9412087" y="3351365"/>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3364848" y="91289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5367300" y="91289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7385004" y="91289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9443338" y="91289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7"/>
          <a:stretch>
            <a:fillRect/>
          </a:stretch>
        </p:blipFill>
        <p:spPr>
          <a:xfrm>
            <a:off x="2926289" y="900755"/>
            <a:ext cx="7173209" cy="276711"/>
          </a:xfrm>
          <a:prstGeom prst="rect">
            <a:avLst/>
          </a:prstGeom>
        </p:spPr>
      </p:pic>
      <p:sp>
        <p:nvSpPr>
          <p:cNvPr id="65" name="TextBox 64">
            <a:extLst>
              <a:ext uri="{FF2B5EF4-FFF2-40B4-BE49-F238E27FC236}">
                <a16:creationId xmlns:a16="http://schemas.microsoft.com/office/drawing/2014/main" id="{8160F3B6-9A44-124A-BB93-E69EA1FB8BA2}"/>
              </a:ext>
            </a:extLst>
          </p:cNvPr>
          <p:cNvSpPr txBox="1"/>
          <p:nvPr/>
        </p:nvSpPr>
        <p:spPr>
          <a:xfrm>
            <a:off x="8216783" y="2523434"/>
            <a:ext cx="615874" cy="307777"/>
          </a:xfrm>
          <a:prstGeom prst="rect">
            <a:avLst/>
          </a:prstGeom>
          <a:noFill/>
        </p:spPr>
        <p:txBody>
          <a:bodyPr wrap="none" rtlCol="0">
            <a:spAutoFit/>
          </a:bodyPr>
          <a:lstStyle/>
          <a:p>
            <a:r>
              <a:rPr lang="en-US" sz="1400" dirty="0">
                <a:ln>
                  <a:solidFill>
                    <a:schemeClr val="tx1"/>
                  </a:solidFill>
                </a:ln>
              </a:rPr>
              <a:t>PARA</a:t>
            </a:r>
          </a:p>
        </p:txBody>
      </p:sp>
      <p:sp>
        <p:nvSpPr>
          <p:cNvPr id="73" name="Rectangle 72">
            <a:extLst>
              <a:ext uri="{FF2B5EF4-FFF2-40B4-BE49-F238E27FC236}">
                <a16:creationId xmlns:a16="http://schemas.microsoft.com/office/drawing/2014/main" id="{CAE930FC-BF12-4143-A100-B44E5FEB4E56}"/>
              </a:ext>
            </a:extLst>
          </p:cNvPr>
          <p:cNvSpPr/>
          <p:nvPr/>
        </p:nvSpPr>
        <p:spPr>
          <a:xfrm>
            <a:off x="4734936" y="961864"/>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4" name="Rectangle 73">
            <a:extLst>
              <a:ext uri="{FF2B5EF4-FFF2-40B4-BE49-F238E27FC236}">
                <a16:creationId xmlns:a16="http://schemas.microsoft.com/office/drawing/2014/main" id="{8592CF8B-E706-AC40-B194-BE874EA96BD6}"/>
              </a:ext>
            </a:extLst>
          </p:cNvPr>
          <p:cNvSpPr/>
          <p:nvPr/>
        </p:nvSpPr>
        <p:spPr>
          <a:xfrm>
            <a:off x="5563936" y="952004"/>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5" name="Rectangle 74">
            <a:extLst>
              <a:ext uri="{FF2B5EF4-FFF2-40B4-BE49-F238E27FC236}">
                <a16:creationId xmlns:a16="http://schemas.microsoft.com/office/drawing/2014/main" id="{D3DDC675-3909-B04C-9937-22AAFAF85F6B}"/>
              </a:ext>
            </a:extLst>
          </p:cNvPr>
          <p:cNvSpPr/>
          <p:nvPr/>
        </p:nvSpPr>
        <p:spPr>
          <a:xfrm>
            <a:off x="6446280" y="948997"/>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6" name="Rectangle 75">
            <a:extLst>
              <a:ext uri="{FF2B5EF4-FFF2-40B4-BE49-F238E27FC236}">
                <a16:creationId xmlns:a16="http://schemas.microsoft.com/office/drawing/2014/main" id="{4C716835-96FA-4947-8F3F-2A86DC0BFC3F}"/>
              </a:ext>
            </a:extLst>
          </p:cNvPr>
          <p:cNvSpPr/>
          <p:nvPr/>
        </p:nvSpPr>
        <p:spPr>
          <a:xfrm>
            <a:off x="7305144" y="955875"/>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7" name="Rectangle 76">
            <a:extLst>
              <a:ext uri="{FF2B5EF4-FFF2-40B4-BE49-F238E27FC236}">
                <a16:creationId xmlns:a16="http://schemas.microsoft.com/office/drawing/2014/main" id="{92E81AB1-86C5-1049-BA4C-611CD2809F46}"/>
              </a:ext>
            </a:extLst>
          </p:cNvPr>
          <p:cNvSpPr/>
          <p:nvPr/>
        </p:nvSpPr>
        <p:spPr>
          <a:xfrm>
            <a:off x="8205358" y="958590"/>
            <a:ext cx="1038053"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9339342"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33" name="Title 1">
            <a:extLst>
              <a:ext uri="{FF2B5EF4-FFF2-40B4-BE49-F238E27FC236}">
                <a16:creationId xmlns:a16="http://schemas.microsoft.com/office/drawing/2014/main" id="{21908DA1-96B0-9A41-BF75-F8A14AF24AC7}"/>
              </a:ext>
            </a:extLst>
          </p:cNvPr>
          <p:cNvSpPr>
            <a:spLocks noGrp="1"/>
          </p:cNvSpPr>
          <p:nvPr>
            <p:ph type="title"/>
          </p:nvPr>
        </p:nvSpPr>
        <p:spPr>
          <a:xfrm>
            <a:off x="1599991" y="73724"/>
            <a:ext cx="8987622" cy="740193"/>
          </a:xfrm>
        </p:spPr>
        <p:txBody>
          <a:bodyPr/>
          <a:lstStyle/>
          <a:p>
            <a:r>
              <a:rPr lang="en-US" sz="3500" b="1" dirty="0"/>
              <a:t>Mitigation Mechanism Evaluation (PARA) </a:t>
            </a:r>
          </a:p>
        </p:txBody>
      </p:sp>
      <p:sp>
        <p:nvSpPr>
          <p:cNvPr id="34" name="TextBox 33">
            <a:extLst>
              <a:ext uri="{FF2B5EF4-FFF2-40B4-BE49-F238E27FC236}">
                <a16:creationId xmlns:a16="http://schemas.microsoft.com/office/drawing/2014/main" id="{A6FCDEEF-1124-C64B-A94C-963E952D240D}"/>
              </a:ext>
            </a:extLst>
          </p:cNvPr>
          <p:cNvSpPr txBox="1"/>
          <p:nvPr/>
        </p:nvSpPr>
        <p:spPr>
          <a:xfrm>
            <a:off x="3311482" y="3598403"/>
            <a:ext cx="6301725" cy="338554"/>
          </a:xfrm>
          <a:prstGeom prst="rect">
            <a:avLst/>
          </a:prstGeom>
          <a:noFill/>
        </p:spPr>
        <p:txBody>
          <a:bodyPr wrap="none" rtlCol="0">
            <a:spAutoFit/>
          </a:bodyPr>
          <a:lstStyle/>
          <a:p>
            <a:r>
              <a:rPr lang="en-US" sz="1600" i="1" dirty="0" err="1">
                <a:latin typeface="Cambria" panose="02040503050406030204" pitchFamily="18" charset="0"/>
              </a:rPr>
              <a:t>HC</a:t>
            </a:r>
            <a:r>
              <a:rPr lang="en-US" sz="1600" i="1" baseline="-25000" dirty="0" err="1">
                <a:latin typeface="Cambria" panose="02040503050406030204" pitchFamily="18" charset="0"/>
              </a:rPr>
              <a:t>first</a:t>
            </a:r>
            <a:r>
              <a:rPr lang="en-US" sz="1600" i="1" baseline="-25000" dirty="0">
                <a:latin typeface="Cambria" panose="02040503050406030204" pitchFamily="18" charset="0"/>
              </a:rPr>
              <a:t> </a:t>
            </a:r>
            <a:r>
              <a:rPr lang="en-US" sz="1600" i="1" dirty="0">
                <a:latin typeface="Cambria" panose="02040503050406030204" pitchFamily="18" charset="0"/>
              </a:rPr>
              <a:t>(number of hammers required to induce first </a:t>
            </a:r>
            <a:r>
              <a:rPr lang="en-US" sz="1600" i="1" dirty="0" err="1">
                <a:latin typeface="Cambria" panose="02040503050406030204" pitchFamily="18" charset="0"/>
              </a:rPr>
              <a:t>RowHammer</a:t>
            </a:r>
            <a:r>
              <a:rPr lang="en-US" sz="1600" i="1" dirty="0">
                <a:latin typeface="Cambria" panose="02040503050406030204" pitchFamily="18" charset="0"/>
              </a:rPr>
              <a:t> bit flip)</a:t>
            </a:r>
            <a:endParaRPr lang="en-US" sz="1600" i="1" baseline="-25000" dirty="0">
              <a:latin typeface="Cambria" panose="02040503050406030204" pitchFamily="18" charset="0"/>
            </a:endParaRPr>
          </a:p>
        </p:txBody>
      </p:sp>
      <p:sp>
        <p:nvSpPr>
          <p:cNvPr id="7" name="Rectangle 6">
            <a:extLst>
              <a:ext uri="{FF2B5EF4-FFF2-40B4-BE49-F238E27FC236}">
                <a16:creationId xmlns:a16="http://schemas.microsoft.com/office/drawing/2014/main" id="{08289F44-F2F8-D047-A0B8-05678063EA63}"/>
              </a:ext>
            </a:extLst>
          </p:cNvPr>
          <p:cNvSpPr/>
          <p:nvPr/>
        </p:nvSpPr>
        <p:spPr>
          <a:xfrm>
            <a:off x="2976005" y="1245802"/>
            <a:ext cx="3409652" cy="2117442"/>
          </a:xfrm>
          <a:prstGeom prst="rect">
            <a:avLst/>
          </a:prstGeom>
          <a:solidFill>
            <a:srgbClr val="538234">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F982F3FD-2198-F14E-9096-A29199E6300C}"/>
              </a:ext>
            </a:extLst>
          </p:cNvPr>
          <p:cNvSpPr/>
          <p:nvPr/>
        </p:nvSpPr>
        <p:spPr>
          <a:xfrm>
            <a:off x="6376513" y="1246394"/>
            <a:ext cx="3687196" cy="2134345"/>
          </a:xfrm>
          <a:prstGeom prst="rect">
            <a:avLst/>
          </a:prstGeom>
          <a:solidFill>
            <a:srgbClr val="C00000">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51E5AFD0-FA08-6241-806A-D4A216175441}"/>
              </a:ext>
            </a:extLst>
          </p:cNvPr>
          <p:cNvSpPr txBox="1"/>
          <p:nvPr/>
        </p:nvSpPr>
        <p:spPr>
          <a:xfrm>
            <a:off x="3083456" y="2991887"/>
            <a:ext cx="3122971" cy="369332"/>
          </a:xfrm>
          <a:prstGeom prst="rect">
            <a:avLst/>
          </a:prstGeom>
          <a:noFill/>
        </p:spPr>
        <p:txBody>
          <a:bodyPr wrap="none" rtlCol="0">
            <a:spAutoFit/>
          </a:bodyPr>
          <a:lstStyle/>
          <a:p>
            <a:r>
              <a:rPr lang="en-US" b="1" dirty="0">
                <a:latin typeface="Cambria" panose="02040503050406030204" pitchFamily="18" charset="0"/>
              </a:rPr>
              <a:t>Low Performance Overhead</a:t>
            </a:r>
          </a:p>
        </p:txBody>
      </p:sp>
      <p:sp>
        <p:nvSpPr>
          <p:cNvPr id="37" name="TextBox 36">
            <a:extLst>
              <a:ext uri="{FF2B5EF4-FFF2-40B4-BE49-F238E27FC236}">
                <a16:creationId xmlns:a16="http://schemas.microsoft.com/office/drawing/2014/main" id="{F2FFCDB7-E940-CC4E-94BB-42D493208A98}"/>
              </a:ext>
            </a:extLst>
          </p:cNvPr>
          <p:cNvSpPr txBox="1"/>
          <p:nvPr/>
        </p:nvSpPr>
        <p:spPr>
          <a:xfrm>
            <a:off x="6561372" y="2991083"/>
            <a:ext cx="3178562" cy="369332"/>
          </a:xfrm>
          <a:prstGeom prst="rect">
            <a:avLst/>
          </a:prstGeom>
          <a:noFill/>
        </p:spPr>
        <p:txBody>
          <a:bodyPr wrap="none" rtlCol="0">
            <a:spAutoFit/>
          </a:bodyPr>
          <a:lstStyle/>
          <a:p>
            <a:r>
              <a:rPr lang="en-US" b="1" dirty="0">
                <a:latin typeface="Cambria" panose="02040503050406030204" pitchFamily="18" charset="0"/>
              </a:rPr>
              <a:t>High Performance Overhead</a:t>
            </a:r>
          </a:p>
        </p:txBody>
      </p:sp>
      <p:grpSp>
        <p:nvGrpSpPr>
          <p:cNvPr id="18" name="Group 17">
            <a:extLst>
              <a:ext uri="{FF2B5EF4-FFF2-40B4-BE49-F238E27FC236}">
                <a16:creationId xmlns:a16="http://schemas.microsoft.com/office/drawing/2014/main" id="{84E237C7-F0D6-DA47-AF6D-1C956C6B1547}"/>
              </a:ext>
            </a:extLst>
          </p:cNvPr>
          <p:cNvGrpSpPr/>
          <p:nvPr/>
        </p:nvGrpSpPr>
        <p:grpSpPr>
          <a:xfrm>
            <a:off x="7293090" y="1236049"/>
            <a:ext cx="3178562" cy="1715923"/>
            <a:chOff x="5769090" y="1236048"/>
            <a:chExt cx="3178562" cy="1715923"/>
          </a:xfrm>
        </p:grpSpPr>
        <p:cxnSp>
          <p:nvCxnSpPr>
            <p:cNvPr id="14" name="Straight Arrow Connector 13">
              <a:extLst>
                <a:ext uri="{FF2B5EF4-FFF2-40B4-BE49-F238E27FC236}">
                  <a16:creationId xmlns:a16="http://schemas.microsoft.com/office/drawing/2014/main" id="{A80E0C29-A116-2C4E-B20F-7188366888FD}"/>
                </a:ext>
              </a:extLst>
            </p:cNvPr>
            <p:cNvCxnSpPr>
              <a:cxnSpLocks/>
              <a:stCxn id="15" idx="2"/>
            </p:cNvCxnSpPr>
            <p:nvPr/>
          </p:nvCxnSpPr>
          <p:spPr>
            <a:xfrm>
              <a:off x="7358371" y="1636158"/>
              <a:ext cx="560967" cy="1315813"/>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CA8FA42-158F-2647-A40D-D701B9663A0D}"/>
                </a:ext>
              </a:extLst>
            </p:cNvPr>
            <p:cNvSpPr txBox="1"/>
            <p:nvPr/>
          </p:nvSpPr>
          <p:spPr>
            <a:xfrm>
              <a:off x="5769090" y="1236048"/>
              <a:ext cx="3178562" cy="400110"/>
            </a:xfrm>
            <a:prstGeom prst="rect">
              <a:avLst/>
            </a:prstGeom>
            <a:noFill/>
          </p:spPr>
          <p:txBody>
            <a:bodyPr wrap="square" rtlCol="0">
              <a:spAutoFit/>
            </a:bodyPr>
            <a:lstStyle/>
            <a:p>
              <a:r>
                <a:rPr lang="en-US" sz="2000" b="1" dirty="0">
                  <a:solidFill>
                    <a:srgbClr val="C00000"/>
                  </a:solidFill>
                  <a:latin typeface="Cambria" panose="02040503050406030204" pitchFamily="18" charset="0"/>
                </a:rPr>
                <a:t>80% performance loss</a:t>
              </a:r>
            </a:p>
          </p:txBody>
        </p:sp>
      </p:grpSp>
    </p:spTree>
    <p:extLst>
      <p:ext uri="{BB962C8B-B14F-4D97-AF65-F5344CB8AC3E}">
        <p14:creationId xmlns:p14="http://schemas.microsoft.com/office/powerpoint/2010/main" val="277459379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2958452" y="1215128"/>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2941219" y="1215128"/>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2951875" y="1215128"/>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2939517" y="1201205"/>
            <a:ext cx="7138575" cy="2185845"/>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3331363" y="335108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5333815" y="335108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7351519" y="335108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9409853" y="335108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3347116" y="881617"/>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5349568" y="881617"/>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7367272" y="881617"/>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9425606" y="881617"/>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7"/>
          <a:stretch>
            <a:fillRect/>
          </a:stretch>
        </p:blipFill>
        <p:spPr>
          <a:xfrm>
            <a:off x="2926289" y="900755"/>
            <a:ext cx="7173209" cy="276711"/>
          </a:xfrm>
          <a:prstGeom prst="rect">
            <a:avLst/>
          </a:prstGeom>
        </p:spPr>
      </p:pic>
      <p:sp>
        <p:nvSpPr>
          <p:cNvPr id="65" name="TextBox 64">
            <a:extLst>
              <a:ext uri="{FF2B5EF4-FFF2-40B4-BE49-F238E27FC236}">
                <a16:creationId xmlns:a16="http://schemas.microsoft.com/office/drawing/2014/main" id="{8160F3B6-9A44-124A-BB93-E69EA1FB8BA2}"/>
              </a:ext>
            </a:extLst>
          </p:cNvPr>
          <p:cNvSpPr txBox="1"/>
          <p:nvPr/>
        </p:nvSpPr>
        <p:spPr>
          <a:xfrm>
            <a:off x="8221806" y="2515898"/>
            <a:ext cx="615874" cy="307777"/>
          </a:xfrm>
          <a:prstGeom prst="rect">
            <a:avLst/>
          </a:prstGeom>
          <a:noFill/>
        </p:spPr>
        <p:txBody>
          <a:bodyPr wrap="none" rtlCol="0">
            <a:spAutoFit/>
          </a:bodyPr>
          <a:lstStyle/>
          <a:p>
            <a:r>
              <a:rPr lang="en-US" sz="1400" dirty="0">
                <a:ln>
                  <a:solidFill>
                    <a:schemeClr val="tx1"/>
                  </a:solidFill>
                </a:ln>
              </a:rPr>
              <a:t>PARA</a:t>
            </a:r>
          </a:p>
        </p:txBody>
      </p:sp>
      <p:sp>
        <p:nvSpPr>
          <p:cNvPr id="74" name="Rectangle 73">
            <a:extLst>
              <a:ext uri="{FF2B5EF4-FFF2-40B4-BE49-F238E27FC236}">
                <a16:creationId xmlns:a16="http://schemas.microsoft.com/office/drawing/2014/main" id="{8592CF8B-E706-AC40-B194-BE874EA96BD6}"/>
              </a:ext>
            </a:extLst>
          </p:cNvPr>
          <p:cNvSpPr/>
          <p:nvPr/>
        </p:nvSpPr>
        <p:spPr>
          <a:xfrm>
            <a:off x="5586238" y="952004"/>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5" name="Rectangle 74">
            <a:extLst>
              <a:ext uri="{FF2B5EF4-FFF2-40B4-BE49-F238E27FC236}">
                <a16:creationId xmlns:a16="http://schemas.microsoft.com/office/drawing/2014/main" id="{D3DDC675-3909-B04C-9937-22AAFAF85F6B}"/>
              </a:ext>
            </a:extLst>
          </p:cNvPr>
          <p:cNvSpPr/>
          <p:nvPr/>
        </p:nvSpPr>
        <p:spPr>
          <a:xfrm>
            <a:off x="6468582" y="948997"/>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6" name="Rectangle 75">
            <a:extLst>
              <a:ext uri="{FF2B5EF4-FFF2-40B4-BE49-F238E27FC236}">
                <a16:creationId xmlns:a16="http://schemas.microsoft.com/office/drawing/2014/main" id="{4C716835-96FA-4947-8F3F-2A86DC0BFC3F}"/>
              </a:ext>
            </a:extLst>
          </p:cNvPr>
          <p:cNvSpPr/>
          <p:nvPr/>
        </p:nvSpPr>
        <p:spPr>
          <a:xfrm>
            <a:off x="7327446" y="955875"/>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7" name="Rectangle 76">
            <a:extLst>
              <a:ext uri="{FF2B5EF4-FFF2-40B4-BE49-F238E27FC236}">
                <a16:creationId xmlns:a16="http://schemas.microsoft.com/office/drawing/2014/main" id="{92E81AB1-86C5-1049-BA4C-611CD2809F46}"/>
              </a:ext>
            </a:extLst>
          </p:cNvPr>
          <p:cNvSpPr/>
          <p:nvPr/>
        </p:nvSpPr>
        <p:spPr>
          <a:xfrm>
            <a:off x="8227660" y="958590"/>
            <a:ext cx="1038053"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9339342"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33" name="Title 1">
            <a:extLst>
              <a:ext uri="{FF2B5EF4-FFF2-40B4-BE49-F238E27FC236}">
                <a16:creationId xmlns:a16="http://schemas.microsoft.com/office/drawing/2014/main" id="{C29AA687-93FA-0746-875C-34DCDC894A74}"/>
              </a:ext>
            </a:extLst>
          </p:cNvPr>
          <p:cNvSpPr>
            <a:spLocks noGrp="1"/>
          </p:cNvSpPr>
          <p:nvPr>
            <p:ph type="title"/>
          </p:nvPr>
        </p:nvSpPr>
        <p:spPr>
          <a:xfrm>
            <a:off x="1599991" y="73724"/>
            <a:ext cx="8987622" cy="740193"/>
          </a:xfrm>
        </p:spPr>
        <p:txBody>
          <a:bodyPr/>
          <a:lstStyle/>
          <a:p>
            <a:r>
              <a:rPr lang="en-US" sz="3500" b="1" dirty="0"/>
              <a:t>Mitigation Mechanism Evaluation (</a:t>
            </a:r>
            <a:r>
              <a:rPr lang="en-US" sz="3500" b="1" dirty="0" err="1"/>
              <a:t>ProHIT</a:t>
            </a:r>
            <a:r>
              <a:rPr lang="en-US" sz="3500" b="1" dirty="0"/>
              <a:t>)</a:t>
            </a:r>
          </a:p>
        </p:txBody>
      </p:sp>
      <p:sp>
        <p:nvSpPr>
          <p:cNvPr id="34" name="TextBox 33">
            <a:extLst>
              <a:ext uri="{FF2B5EF4-FFF2-40B4-BE49-F238E27FC236}">
                <a16:creationId xmlns:a16="http://schemas.microsoft.com/office/drawing/2014/main" id="{0B0F32AA-6D93-A64E-9548-2C333552ACB1}"/>
              </a:ext>
            </a:extLst>
          </p:cNvPr>
          <p:cNvSpPr txBox="1"/>
          <p:nvPr/>
        </p:nvSpPr>
        <p:spPr>
          <a:xfrm>
            <a:off x="7119014" y="1257835"/>
            <a:ext cx="710451" cy="307777"/>
          </a:xfrm>
          <a:prstGeom prst="rect">
            <a:avLst/>
          </a:prstGeom>
          <a:noFill/>
        </p:spPr>
        <p:txBody>
          <a:bodyPr wrap="none" rtlCol="0">
            <a:spAutoFit/>
          </a:bodyPr>
          <a:lstStyle/>
          <a:p>
            <a:r>
              <a:rPr lang="en-US" sz="1400" dirty="0" err="1">
                <a:ln>
                  <a:solidFill>
                    <a:schemeClr val="tx1"/>
                  </a:solidFill>
                </a:ln>
              </a:rPr>
              <a:t>ProHIT</a:t>
            </a:r>
            <a:endParaRPr lang="en-US" sz="1400" dirty="0">
              <a:ln>
                <a:solidFill>
                  <a:schemeClr val="tx1"/>
                </a:solidFill>
              </a:ln>
            </a:endParaRPr>
          </a:p>
        </p:txBody>
      </p:sp>
      <p:pic>
        <p:nvPicPr>
          <p:cNvPr id="35" name="Picture 34">
            <a:extLst>
              <a:ext uri="{FF2B5EF4-FFF2-40B4-BE49-F238E27FC236}">
                <a16:creationId xmlns:a16="http://schemas.microsoft.com/office/drawing/2014/main" id="{558030CB-0D4C-364B-86B6-199609D14B1D}"/>
              </a:ext>
            </a:extLst>
          </p:cNvPr>
          <p:cNvPicPr>
            <a:picLocks/>
          </p:cNvPicPr>
          <p:nvPr/>
        </p:nvPicPr>
        <p:blipFill rotWithShape="1">
          <a:blip r:embed="rId8">
            <a:extLst>
              <a:ext uri="{28A0092B-C50C-407E-A947-70E740481C1C}">
                <a14:useLocalDpi xmlns:a14="http://schemas.microsoft.com/office/drawing/2010/main" val="0"/>
              </a:ext>
            </a:extLst>
          </a:blip>
          <a:srcRect t="66769" r="90233"/>
          <a:stretch/>
        </p:blipFill>
        <p:spPr>
          <a:xfrm>
            <a:off x="2118292" y="1222663"/>
            <a:ext cx="817522" cy="2695203"/>
          </a:xfrm>
          <a:prstGeom prst="rect">
            <a:avLst/>
          </a:prstGeom>
        </p:spPr>
      </p:pic>
      <p:sp>
        <p:nvSpPr>
          <p:cNvPr id="36" name="TextBox 35">
            <a:extLst>
              <a:ext uri="{FF2B5EF4-FFF2-40B4-BE49-F238E27FC236}">
                <a16:creationId xmlns:a16="http://schemas.microsoft.com/office/drawing/2014/main" id="{D1B12BEA-6693-734B-BFBA-7D3256C5C383}"/>
              </a:ext>
            </a:extLst>
          </p:cNvPr>
          <p:cNvSpPr txBox="1"/>
          <p:nvPr/>
        </p:nvSpPr>
        <p:spPr>
          <a:xfrm>
            <a:off x="3311482" y="3598403"/>
            <a:ext cx="6301725" cy="338554"/>
          </a:xfrm>
          <a:prstGeom prst="rect">
            <a:avLst/>
          </a:prstGeom>
          <a:noFill/>
        </p:spPr>
        <p:txBody>
          <a:bodyPr wrap="none" rtlCol="0">
            <a:spAutoFit/>
          </a:bodyPr>
          <a:lstStyle/>
          <a:p>
            <a:r>
              <a:rPr lang="en-US" sz="1600" i="1" dirty="0" err="1">
                <a:latin typeface="Cambria" panose="02040503050406030204" pitchFamily="18" charset="0"/>
              </a:rPr>
              <a:t>HC</a:t>
            </a:r>
            <a:r>
              <a:rPr lang="en-US" sz="1600" i="1" baseline="-25000" dirty="0" err="1">
                <a:latin typeface="Cambria" panose="02040503050406030204" pitchFamily="18" charset="0"/>
              </a:rPr>
              <a:t>first</a:t>
            </a:r>
            <a:r>
              <a:rPr lang="en-US" sz="1600" i="1" baseline="-25000" dirty="0">
                <a:latin typeface="Cambria" panose="02040503050406030204" pitchFamily="18" charset="0"/>
              </a:rPr>
              <a:t> </a:t>
            </a:r>
            <a:r>
              <a:rPr lang="en-US" sz="1600" i="1" dirty="0">
                <a:latin typeface="Cambria" panose="02040503050406030204" pitchFamily="18" charset="0"/>
              </a:rPr>
              <a:t>(number of hammers required to induce first </a:t>
            </a:r>
            <a:r>
              <a:rPr lang="en-US" sz="1600" i="1" dirty="0" err="1">
                <a:latin typeface="Cambria" panose="02040503050406030204" pitchFamily="18" charset="0"/>
              </a:rPr>
              <a:t>RowHammer</a:t>
            </a:r>
            <a:r>
              <a:rPr lang="en-US" sz="1600" i="1" dirty="0">
                <a:latin typeface="Cambria" panose="02040503050406030204" pitchFamily="18" charset="0"/>
              </a:rPr>
              <a:t> bit flip)</a:t>
            </a:r>
            <a:endParaRPr lang="en-US" sz="1600" i="1" baseline="-25000" dirty="0">
              <a:latin typeface="Cambria" panose="02040503050406030204" pitchFamily="18" charset="0"/>
            </a:endParaRPr>
          </a:p>
        </p:txBody>
      </p:sp>
    </p:spTree>
    <p:extLst>
      <p:ext uri="{BB962C8B-B14F-4D97-AF65-F5344CB8AC3E}">
        <p14:creationId xmlns:p14="http://schemas.microsoft.com/office/powerpoint/2010/main" val="26069886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2964360" y="1221562"/>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2947127" y="1221562"/>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2957783" y="1221562"/>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2945425" y="1207639"/>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2945425" y="1213946"/>
            <a:ext cx="7138575" cy="2185845"/>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3328562" y="3349279"/>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5331014" y="3349279"/>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7348718" y="3349279"/>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9407052" y="3349279"/>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3375311" y="91080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5377763" y="91080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7395467" y="91080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9453801" y="910806"/>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8"/>
          <a:stretch>
            <a:fillRect/>
          </a:stretch>
        </p:blipFill>
        <p:spPr>
          <a:xfrm>
            <a:off x="2926289" y="900755"/>
            <a:ext cx="7173209" cy="276711"/>
          </a:xfrm>
          <a:prstGeom prst="rect">
            <a:avLst/>
          </a:prstGeom>
        </p:spPr>
      </p:pic>
      <p:sp>
        <p:nvSpPr>
          <p:cNvPr id="65" name="TextBox 64">
            <a:extLst>
              <a:ext uri="{FF2B5EF4-FFF2-40B4-BE49-F238E27FC236}">
                <a16:creationId xmlns:a16="http://schemas.microsoft.com/office/drawing/2014/main" id="{8160F3B6-9A44-124A-BB93-E69EA1FB8BA2}"/>
              </a:ext>
            </a:extLst>
          </p:cNvPr>
          <p:cNvSpPr txBox="1"/>
          <p:nvPr/>
        </p:nvSpPr>
        <p:spPr>
          <a:xfrm>
            <a:off x="8227714" y="2522332"/>
            <a:ext cx="615874" cy="307777"/>
          </a:xfrm>
          <a:prstGeom prst="rect">
            <a:avLst/>
          </a:prstGeom>
          <a:noFill/>
        </p:spPr>
        <p:txBody>
          <a:bodyPr wrap="none" rtlCol="0">
            <a:spAutoFit/>
          </a:bodyPr>
          <a:lstStyle/>
          <a:p>
            <a:r>
              <a:rPr lang="en-US" sz="1400" dirty="0">
                <a:ln>
                  <a:solidFill>
                    <a:schemeClr val="tx1"/>
                  </a:solidFill>
                </a:ln>
              </a:rPr>
              <a:t>PARA</a:t>
            </a:r>
          </a:p>
        </p:txBody>
      </p:sp>
      <p:sp>
        <p:nvSpPr>
          <p:cNvPr id="75" name="Rectangle 74">
            <a:extLst>
              <a:ext uri="{FF2B5EF4-FFF2-40B4-BE49-F238E27FC236}">
                <a16:creationId xmlns:a16="http://schemas.microsoft.com/office/drawing/2014/main" id="{D3DDC675-3909-B04C-9937-22AAFAF85F6B}"/>
              </a:ext>
            </a:extLst>
          </p:cNvPr>
          <p:cNvSpPr/>
          <p:nvPr/>
        </p:nvSpPr>
        <p:spPr>
          <a:xfrm>
            <a:off x="6468582" y="948997"/>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6" name="Rectangle 75">
            <a:extLst>
              <a:ext uri="{FF2B5EF4-FFF2-40B4-BE49-F238E27FC236}">
                <a16:creationId xmlns:a16="http://schemas.microsoft.com/office/drawing/2014/main" id="{4C716835-96FA-4947-8F3F-2A86DC0BFC3F}"/>
              </a:ext>
            </a:extLst>
          </p:cNvPr>
          <p:cNvSpPr/>
          <p:nvPr/>
        </p:nvSpPr>
        <p:spPr>
          <a:xfrm>
            <a:off x="7327446" y="955875"/>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7" name="Rectangle 76">
            <a:extLst>
              <a:ext uri="{FF2B5EF4-FFF2-40B4-BE49-F238E27FC236}">
                <a16:creationId xmlns:a16="http://schemas.microsoft.com/office/drawing/2014/main" id="{92E81AB1-86C5-1049-BA4C-611CD2809F46}"/>
              </a:ext>
            </a:extLst>
          </p:cNvPr>
          <p:cNvSpPr/>
          <p:nvPr/>
        </p:nvSpPr>
        <p:spPr>
          <a:xfrm>
            <a:off x="8227660" y="958590"/>
            <a:ext cx="1038053"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9339342"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35" name="Title 1">
            <a:extLst>
              <a:ext uri="{FF2B5EF4-FFF2-40B4-BE49-F238E27FC236}">
                <a16:creationId xmlns:a16="http://schemas.microsoft.com/office/drawing/2014/main" id="{7874A521-A23E-C74E-9323-89E3F008D91A}"/>
              </a:ext>
            </a:extLst>
          </p:cNvPr>
          <p:cNvSpPr>
            <a:spLocks noGrp="1"/>
          </p:cNvSpPr>
          <p:nvPr>
            <p:ph type="title"/>
          </p:nvPr>
        </p:nvSpPr>
        <p:spPr>
          <a:xfrm>
            <a:off x="1599991" y="73724"/>
            <a:ext cx="8987622" cy="740193"/>
          </a:xfrm>
        </p:spPr>
        <p:txBody>
          <a:bodyPr/>
          <a:lstStyle/>
          <a:p>
            <a:r>
              <a:rPr lang="en-US" sz="3500" b="1" dirty="0"/>
              <a:t>Mitigation Mechanism Evaluation </a:t>
            </a:r>
            <a:r>
              <a:rPr lang="en-US" sz="3500" b="1" dirty="0">
                <a:solidFill>
                  <a:srgbClr val="C00000"/>
                </a:solidFill>
              </a:rPr>
              <a:t>(</a:t>
            </a:r>
            <a:r>
              <a:rPr lang="en-US" sz="3500" b="1" dirty="0" err="1">
                <a:solidFill>
                  <a:srgbClr val="C00000"/>
                </a:solidFill>
              </a:rPr>
              <a:t>MRLoc</a:t>
            </a:r>
            <a:r>
              <a:rPr lang="en-US" sz="3500" b="1" dirty="0">
                <a:solidFill>
                  <a:srgbClr val="C00000"/>
                </a:solidFill>
              </a:rPr>
              <a:t>)</a:t>
            </a:r>
          </a:p>
        </p:txBody>
      </p:sp>
      <p:sp>
        <p:nvSpPr>
          <p:cNvPr id="38" name="TextBox 37">
            <a:extLst>
              <a:ext uri="{FF2B5EF4-FFF2-40B4-BE49-F238E27FC236}">
                <a16:creationId xmlns:a16="http://schemas.microsoft.com/office/drawing/2014/main" id="{85F9EFCB-6230-8A40-A68B-898EA94A85FA}"/>
              </a:ext>
            </a:extLst>
          </p:cNvPr>
          <p:cNvSpPr txBox="1"/>
          <p:nvPr/>
        </p:nvSpPr>
        <p:spPr>
          <a:xfrm>
            <a:off x="7063415" y="1312034"/>
            <a:ext cx="712054" cy="307777"/>
          </a:xfrm>
          <a:prstGeom prst="rect">
            <a:avLst/>
          </a:prstGeom>
          <a:noFill/>
        </p:spPr>
        <p:txBody>
          <a:bodyPr wrap="none" rtlCol="0">
            <a:spAutoFit/>
          </a:bodyPr>
          <a:lstStyle/>
          <a:p>
            <a:r>
              <a:rPr lang="en-US" sz="1400" dirty="0" err="1">
                <a:ln>
                  <a:solidFill>
                    <a:schemeClr val="tx1"/>
                  </a:solidFill>
                </a:ln>
              </a:rPr>
              <a:t>MRLoc</a:t>
            </a:r>
            <a:endParaRPr lang="en-US" sz="1400" dirty="0">
              <a:ln>
                <a:solidFill>
                  <a:schemeClr val="tx1"/>
                </a:solidFill>
              </a:ln>
            </a:endParaRPr>
          </a:p>
        </p:txBody>
      </p:sp>
      <p:pic>
        <p:nvPicPr>
          <p:cNvPr id="40" name="Picture 39">
            <a:extLst>
              <a:ext uri="{FF2B5EF4-FFF2-40B4-BE49-F238E27FC236}">
                <a16:creationId xmlns:a16="http://schemas.microsoft.com/office/drawing/2014/main" id="{A02E2088-3394-4045-BB67-4FE41B4F161D}"/>
              </a:ext>
            </a:extLst>
          </p:cNvPr>
          <p:cNvPicPr>
            <a:picLocks/>
          </p:cNvPicPr>
          <p:nvPr/>
        </p:nvPicPr>
        <p:blipFill rotWithShape="1">
          <a:blip r:embed="rId9">
            <a:extLst>
              <a:ext uri="{28A0092B-C50C-407E-A947-70E740481C1C}">
                <a14:useLocalDpi xmlns:a14="http://schemas.microsoft.com/office/drawing/2010/main" val="0"/>
              </a:ext>
            </a:extLst>
          </a:blip>
          <a:srcRect t="66769" r="90233"/>
          <a:stretch/>
        </p:blipFill>
        <p:spPr>
          <a:xfrm>
            <a:off x="2118292" y="1222663"/>
            <a:ext cx="817522" cy="2695203"/>
          </a:xfrm>
          <a:prstGeom prst="rect">
            <a:avLst/>
          </a:prstGeom>
        </p:spPr>
      </p:pic>
      <p:sp>
        <p:nvSpPr>
          <p:cNvPr id="41" name="TextBox 40">
            <a:extLst>
              <a:ext uri="{FF2B5EF4-FFF2-40B4-BE49-F238E27FC236}">
                <a16:creationId xmlns:a16="http://schemas.microsoft.com/office/drawing/2014/main" id="{BB86A4D8-FABB-D446-B2C6-D3B83A2F3D69}"/>
              </a:ext>
            </a:extLst>
          </p:cNvPr>
          <p:cNvSpPr txBox="1"/>
          <p:nvPr/>
        </p:nvSpPr>
        <p:spPr>
          <a:xfrm>
            <a:off x="3311482" y="3598403"/>
            <a:ext cx="6301725" cy="338554"/>
          </a:xfrm>
          <a:prstGeom prst="rect">
            <a:avLst/>
          </a:prstGeom>
          <a:noFill/>
        </p:spPr>
        <p:txBody>
          <a:bodyPr wrap="none" rtlCol="0">
            <a:spAutoFit/>
          </a:bodyPr>
          <a:lstStyle/>
          <a:p>
            <a:r>
              <a:rPr lang="en-US" sz="1600" i="1" dirty="0" err="1">
                <a:latin typeface="Cambria" panose="02040503050406030204" pitchFamily="18" charset="0"/>
              </a:rPr>
              <a:t>HC</a:t>
            </a:r>
            <a:r>
              <a:rPr lang="en-US" sz="1600" i="1" baseline="-25000" dirty="0" err="1">
                <a:latin typeface="Cambria" panose="02040503050406030204" pitchFamily="18" charset="0"/>
              </a:rPr>
              <a:t>first</a:t>
            </a:r>
            <a:r>
              <a:rPr lang="en-US" sz="1600" i="1" baseline="-25000" dirty="0">
                <a:latin typeface="Cambria" panose="02040503050406030204" pitchFamily="18" charset="0"/>
              </a:rPr>
              <a:t> </a:t>
            </a:r>
            <a:r>
              <a:rPr lang="en-US" sz="1600" i="1" dirty="0">
                <a:latin typeface="Cambria" panose="02040503050406030204" pitchFamily="18" charset="0"/>
              </a:rPr>
              <a:t>(number of hammers required to induce first </a:t>
            </a:r>
            <a:r>
              <a:rPr lang="en-US" sz="1600" i="1" dirty="0" err="1">
                <a:latin typeface="Cambria" panose="02040503050406030204" pitchFamily="18" charset="0"/>
              </a:rPr>
              <a:t>RowHammer</a:t>
            </a:r>
            <a:r>
              <a:rPr lang="en-US" sz="1600" i="1" dirty="0">
                <a:latin typeface="Cambria" panose="02040503050406030204" pitchFamily="18" charset="0"/>
              </a:rPr>
              <a:t> bit flip)</a:t>
            </a:r>
            <a:endParaRPr lang="en-US" sz="1600" i="1" baseline="-25000" dirty="0">
              <a:latin typeface="Cambria" panose="02040503050406030204" pitchFamily="18" charset="0"/>
            </a:endParaRPr>
          </a:p>
        </p:txBody>
      </p:sp>
      <p:sp>
        <p:nvSpPr>
          <p:cNvPr id="42" name="Rectangle 41">
            <a:extLst>
              <a:ext uri="{FF2B5EF4-FFF2-40B4-BE49-F238E27FC236}">
                <a16:creationId xmlns:a16="http://schemas.microsoft.com/office/drawing/2014/main" id="{E1AF32D8-63AA-AB44-B6E2-8D280F4168B6}"/>
              </a:ext>
            </a:extLst>
          </p:cNvPr>
          <p:cNvSpPr/>
          <p:nvPr/>
        </p:nvSpPr>
        <p:spPr>
          <a:xfrm>
            <a:off x="2976005" y="1245802"/>
            <a:ext cx="4058864" cy="2117442"/>
          </a:xfrm>
          <a:prstGeom prst="rect">
            <a:avLst/>
          </a:prstGeom>
          <a:solidFill>
            <a:srgbClr val="538234">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674AB497-981B-2244-80D1-1A9CEFEB64FA}"/>
              </a:ext>
            </a:extLst>
          </p:cNvPr>
          <p:cNvSpPr/>
          <p:nvPr/>
        </p:nvSpPr>
        <p:spPr>
          <a:xfrm>
            <a:off x="7034869" y="1246394"/>
            <a:ext cx="3021640" cy="2134345"/>
          </a:xfrm>
          <a:prstGeom prst="rect">
            <a:avLst/>
          </a:prstGeom>
          <a:solidFill>
            <a:srgbClr val="C00000">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1A529B55-E7AD-764C-82FE-AC1168FDBC03}"/>
              </a:ext>
            </a:extLst>
          </p:cNvPr>
          <p:cNvSpPr txBox="1"/>
          <p:nvPr/>
        </p:nvSpPr>
        <p:spPr>
          <a:xfrm>
            <a:off x="1788858" y="4479918"/>
            <a:ext cx="8609889" cy="1107996"/>
          </a:xfrm>
          <a:prstGeom prst="rect">
            <a:avLst/>
          </a:prstGeom>
          <a:solidFill>
            <a:schemeClr val="accent4">
              <a:lumMod val="20000"/>
              <a:lumOff val="80000"/>
            </a:schemeClr>
          </a:solidFill>
          <a:ln w="76200">
            <a:solidFill>
              <a:schemeClr val="accent1"/>
            </a:solidFill>
          </a:ln>
        </p:spPr>
        <p:txBody>
          <a:bodyPr wrap="square" rtlCol="0">
            <a:spAutoFit/>
          </a:bodyPr>
          <a:lstStyle/>
          <a:p>
            <a:pPr algn="ctr"/>
            <a:endParaRPr lang="en-US" sz="900" b="1" dirty="0">
              <a:latin typeface="Cambria" panose="02040503050406030204" pitchFamily="18" charset="0"/>
              <a:ea typeface="Cambria" charset="0"/>
              <a:cs typeface="Cambria" charset="0"/>
            </a:endParaRPr>
          </a:p>
          <a:p>
            <a:pPr algn="ctr"/>
            <a:r>
              <a:rPr lang="en-US" sz="2400" b="1" dirty="0">
                <a:latin typeface="Cambria" panose="02040503050406030204" pitchFamily="18" charset="0"/>
              </a:rPr>
              <a:t>Models for </a:t>
            </a:r>
            <a:r>
              <a:rPr lang="en-US" sz="2400" b="1" dirty="0">
                <a:solidFill>
                  <a:srgbClr val="538234"/>
                </a:solidFill>
                <a:latin typeface="Cambria" panose="02040503050406030204" pitchFamily="18" charset="0"/>
              </a:rPr>
              <a:t>scaling</a:t>
            </a:r>
            <a:r>
              <a:rPr lang="en-US" sz="2400" b="1" dirty="0">
                <a:latin typeface="Cambria" panose="02040503050406030204" pitchFamily="18" charset="0"/>
              </a:rPr>
              <a:t> </a:t>
            </a:r>
            <a:r>
              <a:rPr lang="en-US" sz="2400" b="1" dirty="0" err="1">
                <a:latin typeface="Cambria" panose="02040503050406030204" pitchFamily="18" charset="0"/>
              </a:rPr>
              <a:t>ProHIT</a:t>
            </a:r>
            <a:r>
              <a:rPr lang="en-US" sz="2400" b="1" dirty="0">
                <a:latin typeface="Cambria" panose="02040503050406030204" pitchFamily="18" charset="0"/>
              </a:rPr>
              <a:t> and </a:t>
            </a:r>
            <a:r>
              <a:rPr lang="en-US" sz="2400" b="1" dirty="0" err="1">
                <a:latin typeface="Cambria" panose="02040503050406030204" pitchFamily="18" charset="0"/>
              </a:rPr>
              <a:t>MRLoc</a:t>
            </a:r>
            <a:r>
              <a:rPr lang="en-US" sz="2400" b="1" dirty="0">
                <a:latin typeface="Cambria" panose="02040503050406030204" pitchFamily="18" charset="0"/>
              </a:rPr>
              <a:t> for </a:t>
            </a:r>
            <a:r>
              <a:rPr lang="en-US" sz="2400" b="1" dirty="0" err="1">
                <a:solidFill>
                  <a:schemeClr val="accent5">
                    <a:lumMod val="75000"/>
                  </a:schemeClr>
                </a:solidFill>
                <a:latin typeface="Cambria" panose="02040503050406030204" pitchFamily="18" charset="0"/>
              </a:rPr>
              <a:t>HC</a:t>
            </a:r>
            <a:r>
              <a:rPr lang="en-US" sz="2400" b="1" baseline="-25000" dirty="0" err="1">
                <a:solidFill>
                  <a:schemeClr val="accent5">
                    <a:lumMod val="75000"/>
                  </a:schemeClr>
                </a:solidFill>
                <a:latin typeface="Cambria" panose="02040503050406030204" pitchFamily="18" charset="0"/>
              </a:rPr>
              <a:t>first</a:t>
            </a:r>
            <a:r>
              <a:rPr lang="en-US" sz="2400" b="1" dirty="0">
                <a:solidFill>
                  <a:schemeClr val="accent5">
                    <a:lumMod val="75000"/>
                  </a:schemeClr>
                </a:solidFill>
                <a:latin typeface="Cambria" panose="02040503050406030204" pitchFamily="18" charset="0"/>
              </a:rPr>
              <a:t> &lt; 2k </a:t>
            </a:r>
          </a:p>
          <a:p>
            <a:pPr algn="ctr"/>
            <a:r>
              <a:rPr lang="en-US" sz="2400" b="1" dirty="0">
                <a:latin typeface="Cambria" panose="02040503050406030204" pitchFamily="18" charset="0"/>
              </a:rPr>
              <a:t>are </a:t>
            </a:r>
            <a:r>
              <a:rPr lang="en-US" sz="2400" b="1" dirty="0">
                <a:solidFill>
                  <a:srgbClr val="C00000"/>
                </a:solidFill>
                <a:latin typeface="Cambria" panose="02040503050406030204" pitchFamily="18" charset="0"/>
              </a:rPr>
              <a:t>not provided </a:t>
            </a:r>
            <a:r>
              <a:rPr lang="en-US" sz="2400" b="1" dirty="0">
                <a:latin typeface="Cambria" panose="02040503050406030204" pitchFamily="18" charset="0"/>
              </a:rPr>
              <a:t>and how to do so is </a:t>
            </a:r>
            <a:r>
              <a:rPr lang="en-US" sz="2400" b="1" dirty="0">
                <a:solidFill>
                  <a:srgbClr val="C00000"/>
                </a:solidFill>
                <a:latin typeface="Cambria" panose="02040503050406030204" pitchFamily="18" charset="0"/>
              </a:rPr>
              <a:t>not intuitive</a:t>
            </a:r>
          </a:p>
          <a:p>
            <a:pPr algn="ctr"/>
            <a:endParaRPr lang="en-US" sz="900" b="1" dirty="0">
              <a:latin typeface="Cambria" panose="02040503050406030204" pitchFamily="18" charset="0"/>
              <a:ea typeface="Cambria" charset="0"/>
              <a:cs typeface="Cambria" charset="0"/>
            </a:endParaRPr>
          </a:p>
        </p:txBody>
      </p:sp>
      <p:sp>
        <p:nvSpPr>
          <p:cNvPr id="46" name="TextBox 45">
            <a:extLst>
              <a:ext uri="{FF2B5EF4-FFF2-40B4-BE49-F238E27FC236}">
                <a16:creationId xmlns:a16="http://schemas.microsoft.com/office/drawing/2014/main" id="{31A49A76-62EB-8141-B17D-931FB26F6B19}"/>
              </a:ext>
            </a:extLst>
          </p:cNvPr>
          <p:cNvSpPr txBox="1"/>
          <p:nvPr/>
        </p:nvSpPr>
        <p:spPr>
          <a:xfrm>
            <a:off x="4354504" y="2990148"/>
            <a:ext cx="1295611" cy="369332"/>
          </a:xfrm>
          <a:prstGeom prst="rect">
            <a:avLst/>
          </a:prstGeom>
          <a:noFill/>
        </p:spPr>
        <p:txBody>
          <a:bodyPr wrap="none" rtlCol="0">
            <a:spAutoFit/>
          </a:bodyPr>
          <a:lstStyle/>
          <a:p>
            <a:r>
              <a:rPr lang="en-US" b="1" dirty="0">
                <a:latin typeface="Cambria" panose="02040503050406030204" pitchFamily="18" charset="0"/>
              </a:rPr>
              <a:t>Supported</a:t>
            </a:r>
          </a:p>
        </p:txBody>
      </p:sp>
      <p:sp>
        <p:nvSpPr>
          <p:cNvPr id="47" name="TextBox 46">
            <a:extLst>
              <a:ext uri="{FF2B5EF4-FFF2-40B4-BE49-F238E27FC236}">
                <a16:creationId xmlns:a16="http://schemas.microsoft.com/office/drawing/2014/main" id="{0BA00C44-C880-DA4A-B2A5-E9364520BEC0}"/>
              </a:ext>
            </a:extLst>
          </p:cNvPr>
          <p:cNvSpPr txBox="1"/>
          <p:nvPr/>
        </p:nvSpPr>
        <p:spPr>
          <a:xfrm>
            <a:off x="7575678" y="2986614"/>
            <a:ext cx="1707519" cy="369332"/>
          </a:xfrm>
          <a:prstGeom prst="rect">
            <a:avLst/>
          </a:prstGeom>
          <a:noFill/>
        </p:spPr>
        <p:txBody>
          <a:bodyPr wrap="none" rtlCol="0">
            <a:spAutoFit/>
          </a:bodyPr>
          <a:lstStyle/>
          <a:p>
            <a:r>
              <a:rPr lang="en-US" b="1" dirty="0">
                <a:latin typeface="Cambria" panose="02040503050406030204" pitchFamily="18" charset="0"/>
              </a:rPr>
              <a:t>Not supported</a:t>
            </a:r>
          </a:p>
        </p:txBody>
      </p:sp>
    </p:spTree>
    <p:extLst>
      <p:ext uri="{BB962C8B-B14F-4D97-AF65-F5344CB8AC3E}">
        <p14:creationId xmlns:p14="http://schemas.microsoft.com/office/powerpoint/2010/main" val="9034918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2964544" y="1225556"/>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2947311" y="1225556"/>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2957967" y="1225556"/>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2945609" y="1211633"/>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2945609" y="1217940"/>
            <a:ext cx="7138575" cy="2185845"/>
          </a:xfrm>
          <a:prstGeom prst="rect">
            <a:avLst/>
          </a:prstGeom>
        </p:spPr>
      </p:pic>
      <p:pic>
        <p:nvPicPr>
          <p:cNvPr id="15" name="Picture 14">
            <a:extLst>
              <a:ext uri="{FF2B5EF4-FFF2-40B4-BE49-F238E27FC236}">
                <a16:creationId xmlns:a16="http://schemas.microsoft.com/office/drawing/2014/main" id="{01FF1FF3-D887-B643-A3F5-5B6198D87CCD}"/>
              </a:ext>
            </a:extLst>
          </p:cNvPr>
          <p:cNvPicPr>
            <a:picLocks noChangeAspect="1"/>
          </p:cNvPicPr>
          <p:nvPr/>
        </p:nvPicPr>
        <p:blipFill rotWithShape="1">
          <a:blip r:embed="rId8"/>
          <a:srcRect l="12218" t="8477" r="9714" b="19869"/>
          <a:stretch/>
        </p:blipFill>
        <p:spPr>
          <a:xfrm>
            <a:off x="2944840" y="1195001"/>
            <a:ext cx="7138577" cy="2184034"/>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3328746" y="3354725"/>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5331198" y="3354725"/>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7348902" y="3354725"/>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9407236" y="3354725"/>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3359997"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5362449"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7380153"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9438487"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9"/>
          <a:stretch>
            <a:fillRect/>
          </a:stretch>
        </p:blipFill>
        <p:spPr>
          <a:xfrm>
            <a:off x="2926289" y="900755"/>
            <a:ext cx="7173209" cy="276711"/>
          </a:xfrm>
          <a:prstGeom prst="rect">
            <a:avLst/>
          </a:prstGeom>
        </p:spPr>
      </p:pic>
      <p:sp>
        <p:nvSpPr>
          <p:cNvPr id="65" name="TextBox 64">
            <a:extLst>
              <a:ext uri="{FF2B5EF4-FFF2-40B4-BE49-F238E27FC236}">
                <a16:creationId xmlns:a16="http://schemas.microsoft.com/office/drawing/2014/main" id="{8160F3B6-9A44-124A-BB93-E69EA1FB8BA2}"/>
              </a:ext>
            </a:extLst>
          </p:cNvPr>
          <p:cNvSpPr txBox="1"/>
          <p:nvPr/>
        </p:nvSpPr>
        <p:spPr>
          <a:xfrm>
            <a:off x="8227898" y="2526326"/>
            <a:ext cx="615874" cy="307777"/>
          </a:xfrm>
          <a:prstGeom prst="rect">
            <a:avLst/>
          </a:prstGeom>
          <a:noFill/>
        </p:spPr>
        <p:txBody>
          <a:bodyPr wrap="none" rtlCol="0">
            <a:spAutoFit/>
          </a:bodyPr>
          <a:lstStyle/>
          <a:p>
            <a:r>
              <a:rPr lang="en-US" sz="1400" dirty="0">
                <a:ln>
                  <a:solidFill>
                    <a:schemeClr val="tx1"/>
                  </a:solidFill>
                </a:ln>
              </a:rPr>
              <a:t>PARA</a:t>
            </a:r>
          </a:p>
        </p:txBody>
      </p:sp>
      <p:sp>
        <p:nvSpPr>
          <p:cNvPr id="66" name="TextBox 65">
            <a:extLst>
              <a:ext uri="{FF2B5EF4-FFF2-40B4-BE49-F238E27FC236}">
                <a16:creationId xmlns:a16="http://schemas.microsoft.com/office/drawing/2014/main" id="{CFDA5AED-984D-8B4F-B065-937B39ABB892}"/>
              </a:ext>
            </a:extLst>
          </p:cNvPr>
          <p:cNvSpPr txBox="1"/>
          <p:nvPr/>
        </p:nvSpPr>
        <p:spPr>
          <a:xfrm>
            <a:off x="8331834" y="1795076"/>
            <a:ext cx="1140056" cy="307777"/>
          </a:xfrm>
          <a:prstGeom prst="rect">
            <a:avLst/>
          </a:prstGeom>
          <a:noFill/>
        </p:spPr>
        <p:txBody>
          <a:bodyPr wrap="none" rtlCol="0">
            <a:spAutoFit/>
          </a:bodyPr>
          <a:lstStyle/>
          <a:p>
            <a:r>
              <a:rPr lang="en-US" sz="1400" dirty="0" err="1">
                <a:ln>
                  <a:solidFill>
                    <a:srgbClr val="555455"/>
                  </a:solidFill>
                </a:ln>
                <a:solidFill>
                  <a:srgbClr val="555455"/>
                </a:solidFill>
              </a:rPr>
              <a:t>TWiCe</a:t>
            </a:r>
            <a:r>
              <a:rPr lang="en-US" sz="1400" dirty="0">
                <a:ln>
                  <a:solidFill>
                    <a:srgbClr val="555455"/>
                  </a:solidFill>
                </a:ln>
                <a:solidFill>
                  <a:srgbClr val="555455"/>
                </a:solidFill>
              </a:rPr>
              <a:t>-ideal</a:t>
            </a:r>
          </a:p>
        </p:txBody>
      </p:sp>
      <p:sp>
        <p:nvSpPr>
          <p:cNvPr id="76" name="Rectangle 75">
            <a:extLst>
              <a:ext uri="{FF2B5EF4-FFF2-40B4-BE49-F238E27FC236}">
                <a16:creationId xmlns:a16="http://schemas.microsoft.com/office/drawing/2014/main" id="{4C716835-96FA-4947-8F3F-2A86DC0BFC3F}"/>
              </a:ext>
            </a:extLst>
          </p:cNvPr>
          <p:cNvSpPr/>
          <p:nvPr/>
        </p:nvSpPr>
        <p:spPr>
          <a:xfrm>
            <a:off x="7327446" y="955875"/>
            <a:ext cx="727957"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7" name="Rectangle 76">
            <a:extLst>
              <a:ext uri="{FF2B5EF4-FFF2-40B4-BE49-F238E27FC236}">
                <a16:creationId xmlns:a16="http://schemas.microsoft.com/office/drawing/2014/main" id="{92E81AB1-86C5-1049-BA4C-611CD2809F46}"/>
              </a:ext>
            </a:extLst>
          </p:cNvPr>
          <p:cNvSpPr/>
          <p:nvPr/>
        </p:nvSpPr>
        <p:spPr>
          <a:xfrm>
            <a:off x="8227660" y="958590"/>
            <a:ext cx="1038053"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9339342"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42" name="Title 1">
            <a:extLst>
              <a:ext uri="{FF2B5EF4-FFF2-40B4-BE49-F238E27FC236}">
                <a16:creationId xmlns:a16="http://schemas.microsoft.com/office/drawing/2014/main" id="{9F4B1B34-AAA7-534D-981E-426229599624}"/>
              </a:ext>
            </a:extLst>
          </p:cNvPr>
          <p:cNvSpPr>
            <a:spLocks noGrp="1"/>
          </p:cNvSpPr>
          <p:nvPr>
            <p:ph type="title"/>
          </p:nvPr>
        </p:nvSpPr>
        <p:spPr>
          <a:xfrm>
            <a:off x="1599991" y="73724"/>
            <a:ext cx="8987622" cy="740193"/>
          </a:xfrm>
        </p:spPr>
        <p:txBody>
          <a:bodyPr/>
          <a:lstStyle/>
          <a:p>
            <a:r>
              <a:rPr lang="en-US" sz="3500" b="1" dirty="0"/>
              <a:t>Mitigation Mechanism Evaluation (</a:t>
            </a:r>
            <a:r>
              <a:rPr lang="en-US" sz="3500" b="1" dirty="0" err="1"/>
              <a:t>TWiCe</a:t>
            </a:r>
            <a:r>
              <a:rPr lang="en-US" sz="3500" b="1" dirty="0"/>
              <a:t>)</a:t>
            </a:r>
          </a:p>
        </p:txBody>
      </p:sp>
      <p:sp>
        <p:nvSpPr>
          <p:cNvPr id="44" name="TextBox 43">
            <a:extLst>
              <a:ext uri="{FF2B5EF4-FFF2-40B4-BE49-F238E27FC236}">
                <a16:creationId xmlns:a16="http://schemas.microsoft.com/office/drawing/2014/main" id="{93C45443-5711-2B4B-A65E-9A7E3DB4E65B}"/>
              </a:ext>
            </a:extLst>
          </p:cNvPr>
          <p:cNvSpPr txBox="1"/>
          <p:nvPr/>
        </p:nvSpPr>
        <p:spPr>
          <a:xfrm>
            <a:off x="3572564" y="1389477"/>
            <a:ext cx="684803" cy="307777"/>
          </a:xfrm>
          <a:prstGeom prst="rect">
            <a:avLst/>
          </a:prstGeom>
          <a:noFill/>
        </p:spPr>
        <p:txBody>
          <a:bodyPr wrap="none" rtlCol="0">
            <a:spAutoFit/>
          </a:bodyPr>
          <a:lstStyle/>
          <a:p>
            <a:r>
              <a:rPr lang="en-US" sz="1400" dirty="0" err="1">
                <a:ln>
                  <a:solidFill>
                    <a:srgbClr val="555455"/>
                  </a:solidFill>
                </a:ln>
                <a:solidFill>
                  <a:srgbClr val="555455"/>
                </a:solidFill>
              </a:rPr>
              <a:t>TWiCe</a:t>
            </a:r>
            <a:endParaRPr lang="en-US" sz="1400" dirty="0">
              <a:ln>
                <a:solidFill>
                  <a:srgbClr val="555455"/>
                </a:solidFill>
              </a:ln>
              <a:solidFill>
                <a:srgbClr val="555455"/>
              </a:solidFill>
            </a:endParaRPr>
          </a:p>
        </p:txBody>
      </p:sp>
      <p:pic>
        <p:nvPicPr>
          <p:cNvPr id="47" name="Picture 46">
            <a:extLst>
              <a:ext uri="{FF2B5EF4-FFF2-40B4-BE49-F238E27FC236}">
                <a16:creationId xmlns:a16="http://schemas.microsoft.com/office/drawing/2014/main" id="{B63865E2-83F8-4E44-9D71-63399995C29A}"/>
              </a:ext>
            </a:extLst>
          </p:cNvPr>
          <p:cNvPicPr>
            <a:picLocks/>
          </p:cNvPicPr>
          <p:nvPr/>
        </p:nvPicPr>
        <p:blipFill rotWithShape="1">
          <a:blip r:embed="rId10">
            <a:extLst>
              <a:ext uri="{28A0092B-C50C-407E-A947-70E740481C1C}">
                <a14:useLocalDpi xmlns:a14="http://schemas.microsoft.com/office/drawing/2010/main" val="0"/>
              </a:ext>
            </a:extLst>
          </a:blip>
          <a:srcRect t="66769" r="90233"/>
          <a:stretch/>
        </p:blipFill>
        <p:spPr>
          <a:xfrm>
            <a:off x="2118292" y="1222663"/>
            <a:ext cx="817522" cy="2695203"/>
          </a:xfrm>
          <a:prstGeom prst="rect">
            <a:avLst/>
          </a:prstGeom>
        </p:spPr>
      </p:pic>
      <p:sp>
        <p:nvSpPr>
          <p:cNvPr id="48" name="TextBox 47">
            <a:extLst>
              <a:ext uri="{FF2B5EF4-FFF2-40B4-BE49-F238E27FC236}">
                <a16:creationId xmlns:a16="http://schemas.microsoft.com/office/drawing/2014/main" id="{7347A439-E266-6445-B9B5-7B9D5D9F3E13}"/>
              </a:ext>
            </a:extLst>
          </p:cNvPr>
          <p:cNvSpPr txBox="1"/>
          <p:nvPr/>
        </p:nvSpPr>
        <p:spPr>
          <a:xfrm>
            <a:off x="3311482" y="3598403"/>
            <a:ext cx="6301725" cy="338554"/>
          </a:xfrm>
          <a:prstGeom prst="rect">
            <a:avLst/>
          </a:prstGeom>
          <a:noFill/>
        </p:spPr>
        <p:txBody>
          <a:bodyPr wrap="none" rtlCol="0">
            <a:spAutoFit/>
          </a:bodyPr>
          <a:lstStyle/>
          <a:p>
            <a:r>
              <a:rPr lang="en-US" sz="1600" i="1" dirty="0" err="1">
                <a:latin typeface="Cambria" panose="02040503050406030204" pitchFamily="18" charset="0"/>
              </a:rPr>
              <a:t>HC</a:t>
            </a:r>
            <a:r>
              <a:rPr lang="en-US" sz="1600" i="1" baseline="-25000" dirty="0" err="1">
                <a:latin typeface="Cambria" panose="02040503050406030204" pitchFamily="18" charset="0"/>
              </a:rPr>
              <a:t>first</a:t>
            </a:r>
            <a:r>
              <a:rPr lang="en-US" sz="1600" i="1" baseline="-25000" dirty="0">
                <a:latin typeface="Cambria" panose="02040503050406030204" pitchFamily="18" charset="0"/>
              </a:rPr>
              <a:t> </a:t>
            </a:r>
            <a:r>
              <a:rPr lang="en-US" sz="1600" i="1" dirty="0">
                <a:latin typeface="Cambria" panose="02040503050406030204" pitchFamily="18" charset="0"/>
              </a:rPr>
              <a:t>(number of hammers required to induce first </a:t>
            </a:r>
            <a:r>
              <a:rPr lang="en-US" sz="1600" i="1" dirty="0" err="1">
                <a:latin typeface="Cambria" panose="02040503050406030204" pitchFamily="18" charset="0"/>
              </a:rPr>
              <a:t>RowHammer</a:t>
            </a:r>
            <a:r>
              <a:rPr lang="en-US" sz="1600" i="1" dirty="0">
                <a:latin typeface="Cambria" panose="02040503050406030204" pitchFamily="18" charset="0"/>
              </a:rPr>
              <a:t> bit flip)</a:t>
            </a:r>
            <a:endParaRPr lang="en-US" sz="1600" i="1" baseline="-25000" dirty="0">
              <a:latin typeface="Cambria" panose="02040503050406030204" pitchFamily="18" charset="0"/>
            </a:endParaRPr>
          </a:p>
        </p:txBody>
      </p:sp>
      <p:sp>
        <p:nvSpPr>
          <p:cNvPr id="49" name="Rectangle 48">
            <a:extLst>
              <a:ext uri="{FF2B5EF4-FFF2-40B4-BE49-F238E27FC236}">
                <a16:creationId xmlns:a16="http://schemas.microsoft.com/office/drawing/2014/main" id="{5FF62183-83C7-914B-AC18-1009EFC13606}"/>
              </a:ext>
            </a:extLst>
          </p:cNvPr>
          <p:cNvSpPr/>
          <p:nvPr/>
        </p:nvSpPr>
        <p:spPr>
          <a:xfrm>
            <a:off x="2988681" y="1245802"/>
            <a:ext cx="1626475" cy="2117442"/>
          </a:xfrm>
          <a:prstGeom prst="rect">
            <a:avLst/>
          </a:prstGeom>
          <a:solidFill>
            <a:srgbClr val="538234">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TextBox 50">
            <a:extLst>
              <a:ext uri="{FF2B5EF4-FFF2-40B4-BE49-F238E27FC236}">
                <a16:creationId xmlns:a16="http://schemas.microsoft.com/office/drawing/2014/main" id="{E54C3E22-E1A8-F347-A621-91BBE6E5C60D}"/>
              </a:ext>
            </a:extLst>
          </p:cNvPr>
          <p:cNvSpPr txBox="1"/>
          <p:nvPr/>
        </p:nvSpPr>
        <p:spPr>
          <a:xfrm>
            <a:off x="3083456" y="2991887"/>
            <a:ext cx="1295547" cy="369332"/>
          </a:xfrm>
          <a:prstGeom prst="rect">
            <a:avLst/>
          </a:prstGeom>
          <a:noFill/>
        </p:spPr>
        <p:txBody>
          <a:bodyPr wrap="none" rtlCol="0">
            <a:spAutoFit/>
          </a:bodyPr>
          <a:lstStyle/>
          <a:p>
            <a:r>
              <a:rPr lang="en-US" b="1" dirty="0">
                <a:latin typeface="Cambria" panose="02040503050406030204" pitchFamily="18" charset="0"/>
              </a:rPr>
              <a:t>Supported</a:t>
            </a:r>
          </a:p>
        </p:txBody>
      </p:sp>
      <p:sp>
        <p:nvSpPr>
          <p:cNvPr id="52" name="TextBox 51">
            <a:extLst>
              <a:ext uri="{FF2B5EF4-FFF2-40B4-BE49-F238E27FC236}">
                <a16:creationId xmlns:a16="http://schemas.microsoft.com/office/drawing/2014/main" id="{A11EFCF6-17CC-014A-9DC0-B8454D6DDDDD}"/>
              </a:ext>
            </a:extLst>
          </p:cNvPr>
          <p:cNvSpPr txBox="1"/>
          <p:nvPr/>
        </p:nvSpPr>
        <p:spPr>
          <a:xfrm>
            <a:off x="6377315" y="2998790"/>
            <a:ext cx="1707583" cy="369332"/>
          </a:xfrm>
          <a:prstGeom prst="rect">
            <a:avLst/>
          </a:prstGeom>
          <a:noFill/>
        </p:spPr>
        <p:txBody>
          <a:bodyPr wrap="none" rtlCol="0">
            <a:spAutoFit/>
          </a:bodyPr>
          <a:lstStyle/>
          <a:p>
            <a:r>
              <a:rPr lang="en-US" b="1" dirty="0">
                <a:latin typeface="Cambria" panose="02040503050406030204" pitchFamily="18" charset="0"/>
              </a:rPr>
              <a:t>Not supported</a:t>
            </a:r>
          </a:p>
        </p:txBody>
      </p:sp>
      <p:sp>
        <p:nvSpPr>
          <p:cNvPr id="53" name="TextBox 52">
            <a:extLst>
              <a:ext uri="{FF2B5EF4-FFF2-40B4-BE49-F238E27FC236}">
                <a16:creationId xmlns:a16="http://schemas.microsoft.com/office/drawing/2014/main" id="{C42769CB-BF2C-874B-BB25-BAA36D752E9E}"/>
              </a:ext>
            </a:extLst>
          </p:cNvPr>
          <p:cNvSpPr txBox="1"/>
          <p:nvPr/>
        </p:nvSpPr>
        <p:spPr>
          <a:xfrm>
            <a:off x="1788858" y="4479919"/>
            <a:ext cx="8609889" cy="1692771"/>
          </a:xfrm>
          <a:prstGeom prst="rect">
            <a:avLst/>
          </a:prstGeom>
          <a:solidFill>
            <a:schemeClr val="accent4">
              <a:lumMod val="20000"/>
              <a:lumOff val="80000"/>
            </a:schemeClr>
          </a:solidFill>
          <a:ln w="76200">
            <a:solidFill>
              <a:schemeClr val="accent1"/>
            </a:solidFill>
          </a:ln>
        </p:spPr>
        <p:txBody>
          <a:bodyPr wrap="square" rtlCol="0">
            <a:spAutoFit/>
          </a:bodyPr>
          <a:lstStyle/>
          <a:p>
            <a:pPr algn="ctr"/>
            <a:endParaRPr lang="en-US" sz="900" b="1" dirty="0">
              <a:latin typeface="Cambria" panose="02040503050406030204" pitchFamily="18" charset="0"/>
              <a:ea typeface="Cambria" charset="0"/>
              <a:cs typeface="Cambria" charset="0"/>
            </a:endParaRPr>
          </a:p>
          <a:p>
            <a:pPr algn="ctr"/>
            <a:r>
              <a:rPr lang="en-US" sz="2400" b="1" dirty="0" err="1">
                <a:latin typeface="Cambria" panose="02040503050406030204" pitchFamily="18" charset="0"/>
              </a:rPr>
              <a:t>TWiCe</a:t>
            </a:r>
            <a:r>
              <a:rPr lang="en-US" sz="2400" b="1" dirty="0">
                <a:latin typeface="Cambria" panose="02040503050406030204" pitchFamily="18" charset="0"/>
              </a:rPr>
              <a:t> does not support </a:t>
            </a:r>
            <a:r>
              <a:rPr lang="en-US" sz="2400" b="1" dirty="0" err="1">
                <a:solidFill>
                  <a:schemeClr val="accent5">
                    <a:lumMod val="75000"/>
                  </a:schemeClr>
                </a:solidFill>
                <a:latin typeface="Cambria" panose="02040503050406030204" pitchFamily="18" charset="0"/>
              </a:rPr>
              <a:t>HC</a:t>
            </a:r>
            <a:r>
              <a:rPr lang="en-US" sz="2400" b="1" baseline="-25000" dirty="0" err="1">
                <a:solidFill>
                  <a:schemeClr val="accent5">
                    <a:lumMod val="75000"/>
                  </a:schemeClr>
                </a:solidFill>
                <a:latin typeface="Cambria" panose="02040503050406030204" pitchFamily="18" charset="0"/>
              </a:rPr>
              <a:t>first</a:t>
            </a:r>
            <a:r>
              <a:rPr lang="en-US" sz="2400" b="1" dirty="0">
                <a:solidFill>
                  <a:schemeClr val="accent5">
                    <a:lumMod val="75000"/>
                  </a:schemeClr>
                </a:solidFill>
                <a:latin typeface="Cambria" panose="02040503050406030204" pitchFamily="18" charset="0"/>
              </a:rPr>
              <a:t> &lt; 32k</a:t>
            </a:r>
            <a:r>
              <a:rPr lang="en-US" sz="2400" b="1" dirty="0">
                <a:latin typeface="Cambria" panose="02040503050406030204" pitchFamily="18" charset="0"/>
              </a:rPr>
              <a:t>. </a:t>
            </a:r>
          </a:p>
          <a:p>
            <a:pPr algn="ctr"/>
            <a:endParaRPr lang="en-US" sz="1400" b="1" dirty="0">
              <a:latin typeface="Cambria" panose="02040503050406030204" pitchFamily="18" charset="0"/>
            </a:endParaRPr>
          </a:p>
          <a:p>
            <a:pPr algn="ctr"/>
            <a:r>
              <a:rPr lang="en-US" sz="2400" b="1" dirty="0">
                <a:latin typeface="Cambria" panose="02040503050406030204" pitchFamily="18" charset="0"/>
              </a:rPr>
              <a:t>We evaluate an </a:t>
            </a:r>
            <a:r>
              <a:rPr lang="en-US" sz="2400" b="1" dirty="0">
                <a:solidFill>
                  <a:srgbClr val="538234"/>
                </a:solidFill>
                <a:latin typeface="Cambria" panose="02040503050406030204" pitchFamily="18" charset="0"/>
              </a:rPr>
              <a:t>ideal scalable version (</a:t>
            </a:r>
            <a:r>
              <a:rPr lang="en-US" sz="2400" b="1" dirty="0" err="1">
                <a:solidFill>
                  <a:srgbClr val="538234"/>
                </a:solidFill>
                <a:latin typeface="Cambria" panose="02040503050406030204" pitchFamily="18" charset="0"/>
              </a:rPr>
              <a:t>TWiCe</a:t>
            </a:r>
            <a:r>
              <a:rPr lang="en-US" sz="2400" b="1" dirty="0">
                <a:solidFill>
                  <a:srgbClr val="538234"/>
                </a:solidFill>
                <a:latin typeface="Cambria" panose="02040503050406030204" pitchFamily="18" charset="0"/>
              </a:rPr>
              <a:t>-ideal) </a:t>
            </a:r>
          </a:p>
          <a:p>
            <a:pPr algn="ctr"/>
            <a:r>
              <a:rPr lang="en-US" sz="2400" b="1" dirty="0">
                <a:latin typeface="Cambria" panose="02040503050406030204" pitchFamily="18" charset="0"/>
              </a:rPr>
              <a:t>assuming it solves </a:t>
            </a:r>
            <a:r>
              <a:rPr lang="en-US" sz="2400" b="1" dirty="0">
                <a:solidFill>
                  <a:srgbClr val="C00000"/>
                </a:solidFill>
                <a:latin typeface="Cambria" panose="02040503050406030204" pitchFamily="18" charset="0"/>
              </a:rPr>
              <a:t>two critical design issues</a:t>
            </a:r>
          </a:p>
          <a:p>
            <a:pPr algn="ctr"/>
            <a:endParaRPr lang="en-US" sz="900" b="1" dirty="0">
              <a:latin typeface="Cambria" panose="02040503050406030204" pitchFamily="18" charset="0"/>
              <a:ea typeface="Cambria" charset="0"/>
              <a:cs typeface="Cambria" charset="0"/>
            </a:endParaRPr>
          </a:p>
        </p:txBody>
      </p:sp>
      <p:sp>
        <p:nvSpPr>
          <p:cNvPr id="50" name="Rectangle 49">
            <a:extLst>
              <a:ext uri="{FF2B5EF4-FFF2-40B4-BE49-F238E27FC236}">
                <a16:creationId xmlns:a16="http://schemas.microsoft.com/office/drawing/2014/main" id="{4022DFF4-2323-2D45-A58C-6C6E7DE0E907}"/>
              </a:ext>
            </a:extLst>
          </p:cNvPr>
          <p:cNvSpPr/>
          <p:nvPr/>
        </p:nvSpPr>
        <p:spPr>
          <a:xfrm>
            <a:off x="4605463" y="1233778"/>
            <a:ext cx="5443964" cy="2134345"/>
          </a:xfrm>
          <a:prstGeom prst="rect">
            <a:avLst/>
          </a:prstGeom>
          <a:solidFill>
            <a:srgbClr val="C00000">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150136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2968619" y="1227810"/>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2951386" y="1227810"/>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2962042" y="1227810"/>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2949684" y="1213887"/>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2949684" y="1220194"/>
            <a:ext cx="7138575" cy="2185845"/>
          </a:xfrm>
          <a:prstGeom prst="rect">
            <a:avLst/>
          </a:prstGeom>
        </p:spPr>
      </p:pic>
      <p:pic>
        <p:nvPicPr>
          <p:cNvPr id="15" name="Picture 14">
            <a:extLst>
              <a:ext uri="{FF2B5EF4-FFF2-40B4-BE49-F238E27FC236}">
                <a16:creationId xmlns:a16="http://schemas.microsoft.com/office/drawing/2014/main" id="{01FF1FF3-D887-B643-A3F5-5B6198D87CCD}"/>
              </a:ext>
            </a:extLst>
          </p:cNvPr>
          <p:cNvPicPr>
            <a:picLocks noChangeAspect="1"/>
          </p:cNvPicPr>
          <p:nvPr/>
        </p:nvPicPr>
        <p:blipFill rotWithShape="1">
          <a:blip r:embed="rId8"/>
          <a:srcRect l="12218" t="8477" r="9714" b="19869"/>
          <a:stretch/>
        </p:blipFill>
        <p:spPr>
          <a:xfrm>
            <a:off x="2948915" y="1197255"/>
            <a:ext cx="7138577" cy="2184034"/>
          </a:xfrm>
          <a:prstGeom prst="rect">
            <a:avLst/>
          </a:prstGeom>
        </p:spPr>
      </p:pic>
      <p:pic>
        <p:nvPicPr>
          <p:cNvPr id="16" name="Picture 15">
            <a:extLst>
              <a:ext uri="{FF2B5EF4-FFF2-40B4-BE49-F238E27FC236}">
                <a16:creationId xmlns:a16="http://schemas.microsoft.com/office/drawing/2014/main" id="{9109C1A6-6C46-8740-84C0-3D651EDE0717}"/>
              </a:ext>
            </a:extLst>
          </p:cNvPr>
          <p:cNvPicPr>
            <a:picLocks noChangeAspect="1"/>
          </p:cNvPicPr>
          <p:nvPr/>
        </p:nvPicPr>
        <p:blipFill rotWithShape="1">
          <a:blip r:embed="rId9"/>
          <a:srcRect l="12161" t="8859" r="9782" b="19428"/>
          <a:stretch/>
        </p:blipFill>
        <p:spPr>
          <a:xfrm>
            <a:off x="2934205" y="1203534"/>
            <a:ext cx="7137583" cy="2185846"/>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3341530"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5343982"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7361686"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9420020"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3356156"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5358608"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7376312"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9434646"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10"/>
          <a:stretch>
            <a:fillRect/>
          </a:stretch>
        </p:blipFill>
        <p:spPr>
          <a:xfrm>
            <a:off x="2926289" y="900755"/>
            <a:ext cx="7173209" cy="276711"/>
          </a:xfrm>
          <a:prstGeom prst="rect">
            <a:avLst/>
          </a:prstGeom>
        </p:spPr>
      </p:pic>
      <p:sp>
        <p:nvSpPr>
          <p:cNvPr id="65" name="TextBox 64">
            <a:extLst>
              <a:ext uri="{FF2B5EF4-FFF2-40B4-BE49-F238E27FC236}">
                <a16:creationId xmlns:a16="http://schemas.microsoft.com/office/drawing/2014/main" id="{8160F3B6-9A44-124A-BB93-E69EA1FB8BA2}"/>
              </a:ext>
            </a:extLst>
          </p:cNvPr>
          <p:cNvSpPr txBox="1"/>
          <p:nvPr/>
        </p:nvSpPr>
        <p:spPr>
          <a:xfrm>
            <a:off x="8231973" y="2528580"/>
            <a:ext cx="615874" cy="307777"/>
          </a:xfrm>
          <a:prstGeom prst="rect">
            <a:avLst/>
          </a:prstGeom>
          <a:noFill/>
        </p:spPr>
        <p:txBody>
          <a:bodyPr wrap="none" rtlCol="0">
            <a:spAutoFit/>
          </a:bodyPr>
          <a:lstStyle/>
          <a:p>
            <a:r>
              <a:rPr lang="en-US" sz="1400" dirty="0">
                <a:ln>
                  <a:solidFill>
                    <a:schemeClr val="tx1"/>
                  </a:solidFill>
                </a:ln>
              </a:rPr>
              <a:t>PARA</a:t>
            </a:r>
          </a:p>
        </p:txBody>
      </p:sp>
      <p:sp>
        <p:nvSpPr>
          <p:cNvPr id="66" name="TextBox 65">
            <a:extLst>
              <a:ext uri="{FF2B5EF4-FFF2-40B4-BE49-F238E27FC236}">
                <a16:creationId xmlns:a16="http://schemas.microsoft.com/office/drawing/2014/main" id="{CFDA5AED-984D-8B4F-B065-937B39ABB892}"/>
              </a:ext>
            </a:extLst>
          </p:cNvPr>
          <p:cNvSpPr txBox="1"/>
          <p:nvPr/>
        </p:nvSpPr>
        <p:spPr>
          <a:xfrm>
            <a:off x="8335909" y="1797330"/>
            <a:ext cx="1140056" cy="307777"/>
          </a:xfrm>
          <a:prstGeom prst="rect">
            <a:avLst/>
          </a:prstGeom>
          <a:noFill/>
        </p:spPr>
        <p:txBody>
          <a:bodyPr wrap="none" rtlCol="0">
            <a:spAutoFit/>
          </a:bodyPr>
          <a:lstStyle/>
          <a:p>
            <a:r>
              <a:rPr lang="en-US" sz="1400" dirty="0" err="1">
                <a:ln>
                  <a:solidFill>
                    <a:srgbClr val="555455"/>
                  </a:solidFill>
                </a:ln>
                <a:solidFill>
                  <a:srgbClr val="555455"/>
                </a:solidFill>
              </a:rPr>
              <a:t>TWiCe</a:t>
            </a:r>
            <a:r>
              <a:rPr lang="en-US" sz="1400" dirty="0">
                <a:ln>
                  <a:solidFill>
                    <a:srgbClr val="555455"/>
                  </a:solidFill>
                </a:ln>
                <a:solidFill>
                  <a:srgbClr val="555455"/>
                </a:solidFill>
              </a:rPr>
              <a:t>-ideal</a:t>
            </a:r>
          </a:p>
        </p:txBody>
      </p:sp>
      <p:sp>
        <p:nvSpPr>
          <p:cNvPr id="67" name="TextBox 66">
            <a:extLst>
              <a:ext uri="{FF2B5EF4-FFF2-40B4-BE49-F238E27FC236}">
                <a16:creationId xmlns:a16="http://schemas.microsoft.com/office/drawing/2014/main" id="{C064FC3A-3D6A-464B-93A9-82BEEC8D5DB1}"/>
              </a:ext>
            </a:extLst>
          </p:cNvPr>
          <p:cNvSpPr txBox="1"/>
          <p:nvPr/>
        </p:nvSpPr>
        <p:spPr>
          <a:xfrm>
            <a:off x="9554328" y="1285825"/>
            <a:ext cx="554960" cy="307777"/>
          </a:xfrm>
          <a:prstGeom prst="rect">
            <a:avLst/>
          </a:prstGeom>
          <a:noFill/>
        </p:spPr>
        <p:txBody>
          <a:bodyPr wrap="none" rtlCol="0">
            <a:spAutoFit/>
          </a:bodyPr>
          <a:lstStyle/>
          <a:p>
            <a:r>
              <a:rPr lang="en-US" sz="1400" dirty="0">
                <a:ln>
                  <a:solidFill>
                    <a:srgbClr val="66A105"/>
                  </a:solidFill>
                </a:ln>
                <a:solidFill>
                  <a:srgbClr val="66A105"/>
                </a:solidFill>
              </a:rPr>
              <a:t>Ideal</a:t>
            </a:r>
            <a:endParaRPr lang="en-US" dirty="0">
              <a:ln>
                <a:solidFill>
                  <a:srgbClr val="66A105"/>
                </a:solidFill>
              </a:ln>
              <a:solidFill>
                <a:srgbClr val="66A105"/>
              </a:solidFill>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9339342"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9" name="Title 1">
            <a:extLst>
              <a:ext uri="{FF2B5EF4-FFF2-40B4-BE49-F238E27FC236}">
                <a16:creationId xmlns:a16="http://schemas.microsoft.com/office/drawing/2014/main" id="{54425848-75E9-E649-B22E-8368082885DF}"/>
              </a:ext>
            </a:extLst>
          </p:cNvPr>
          <p:cNvSpPr>
            <a:spLocks noGrp="1"/>
          </p:cNvSpPr>
          <p:nvPr>
            <p:ph type="title"/>
          </p:nvPr>
        </p:nvSpPr>
        <p:spPr>
          <a:xfrm>
            <a:off x="1599991" y="73724"/>
            <a:ext cx="8987622" cy="740193"/>
          </a:xfrm>
        </p:spPr>
        <p:txBody>
          <a:bodyPr/>
          <a:lstStyle/>
          <a:p>
            <a:r>
              <a:rPr lang="en-US" sz="3500" b="1" dirty="0"/>
              <a:t>Mitigation Mechanism Evaluation </a:t>
            </a:r>
            <a:r>
              <a:rPr lang="en-US" sz="3500" b="1" dirty="0">
                <a:solidFill>
                  <a:srgbClr val="538234"/>
                </a:solidFill>
              </a:rPr>
              <a:t>(Ideal)</a:t>
            </a:r>
          </a:p>
        </p:txBody>
      </p:sp>
      <p:pic>
        <p:nvPicPr>
          <p:cNvPr id="80" name="Picture 79">
            <a:extLst>
              <a:ext uri="{FF2B5EF4-FFF2-40B4-BE49-F238E27FC236}">
                <a16:creationId xmlns:a16="http://schemas.microsoft.com/office/drawing/2014/main" id="{1FB903D6-B274-0341-9884-EC76115C1CAF}"/>
              </a:ext>
            </a:extLst>
          </p:cNvPr>
          <p:cNvPicPr>
            <a:picLocks/>
          </p:cNvPicPr>
          <p:nvPr/>
        </p:nvPicPr>
        <p:blipFill rotWithShape="1">
          <a:blip r:embed="rId11">
            <a:extLst>
              <a:ext uri="{28A0092B-C50C-407E-A947-70E740481C1C}">
                <a14:useLocalDpi xmlns:a14="http://schemas.microsoft.com/office/drawing/2010/main" val="0"/>
              </a:ext>
            </a:extLst>
          </a:blip>
          <a:srcRect t="66769" r="90233"/>
          <a:stretch/>
        </p:blipFill>
        <p:spPr>
          <a:xfrm>
            <a:off x="2118292" y="1222663"/>
            <a:ext cx="817522" cy="2695203"/>
          </a:xfrm>
          <a:prstGeom prst="rect">
            <a:avLst/>
          </a:prstGeom>
        </p:spPr>
      </p:pic>
      <p:sp>
        <p:nvSpPr>
          <p:cNvPr id="81" name="TextBox 80">
            <a:extLst>
              <a:ext uri="{FF2B5EF4-FFF2-40B4-BE49-F238E27FC236}">
                <a16:creationId xmlns:a16="http://schemas.microsoft.com/office/drawing/2014/main" id="{E744FFF6-E8F6-A34C-8B76-41B860E833CA}"/>
              </a:ext>
            </a:extLst>
          </p:cNvPr>
          <p:cNvSpPr txBox="1"/>
          <p:nvPr/>
        </p:nvSpPr>
        <p:spPr>
          <a:xfrm>
            <a:off x="3311482" y="3598403"/>
            <a:ext cx="6301725" cy="338554"/>
          </a:xfrm>
          <a:prstGeom prst="rect">
            <a:avLst/>
          </a:prstGeom>
          <a:noFill/>
        </p:spPr>
        <p:txBody>
          <a:bodyPr wrap="none" rtlCol="0">
            <a:spAutoFit/>
          </a:bodyPr>
          <a:lstStyle/>
          <a:p>
            <a:r>
              <a:rPr lang="en-US" sz="1600" i="1" dirty="0" err="1">
                <a:latin typeface="Cambria" panose="02040503050406030204" pitchFamily="18" charset="0"/>
              </a:rPr>
              <a:t>HC</a:t>
            </a:r>
            <a:r>
              <a:rPr lang="en-US" sz="1600" i="1" baseline="-25000" dirty="0" err="1">
                <a:latin typeface="Cambria" panose="02040503050406030204" pitchFamily="18" charset="0"/>
              </a:rPr>
              <a:t>first</a:t>
            </a:r>
            <a:r>
              <a:rPr lang="en-US" sz="1600" i="1" baseline="-25000" dirty="0">
                <a:latin typeface="Cambria" panose="02040503050406030204" pitchFamily="18" charset="0"/>
              </a:rPr>
              <a:t> </a:t>
            </a:r>
            <a:r>
              <a:rPr lang="en-US" sz="1600" i="1" dirty="0">
                <a:latin typeface="Cambria" panose="02040503050406030204" pitchFamily="18" charset="0"/>
              </a:rPr>
              <a:t>(number of hammers required to induce first </a:t>
            </a:r>
            <a:r>
              <a:rPr lang="en-US" sz="1600" i="1" dirty="0" err="1">
                <a:latin typeface="Cambria" panose="02040503050406030204" pitchFamily="18" charset="0"/>
              </a:rPr>
              <a:t>RowHammer</a:t>
            </a:r>
            <a:r>
              <a:rPr lang="en-US" sz="1600" i="1" dirty="0">
                <a:latin typeface="Cambria" panose="02040503050406030204" pitchFamily="18" charset="0"/>
              </a:rPr>
              <a:t> bit flip)</a:t>
            </a:r>
            <a:endParaRPr lang="en-US" sz="1600" i="1" baseline="-25000" dirty="0">
              <a:latin typeface="Cambria" panose="02040503050406030204" pitchFamily="18" charset="0"/>
            </a:endParaRPr>
          </a:p>
        </p:txBody>
      </p:sp>
      <p:sp>
        <p:nvSpPr>
          <p:cNvPr id="82" name="TextBox 81">
            <a:extLst>
              <a:ext uri="{FF2B5EF4-FFF2-40B4-BE49-F238E27FC236}">
                <a16:creationId xmlns:a16="http://schemas.microsoft.com/office/drawing/2014/main" id="{9979C7D2-552A-2A45-8536-0B77C9A23A12}"/>
              </a:ext>
            </a:extLst>
          </p:cNvPr>
          <p:cNvSpPr txBox="1"/>
          <p:nvPr/>
        </p:nvSpPr>
        <p:spPr>
          <a:xfrm>
            <a:off x="1788858" y="4479918"/>
            <a:ext cx="8609889" cy="1477328"/>
          </a:xfrm>
          <a:prstGeom prst="rect">
            <a:avLst/>
          </a:prstGeom>
          <a:solidFill>
            <a:schemeClr val="accent4">
              <a:lumMod val="20000"/>
              <a:lumOff val="80000"/>
            </a:schemeClr>
          </a:solidFill>
          <a:ln w="76200">
            <a:solidFill>
              <a:schemeClr val="accent1"/>
            </a:solidFill>
          </a:ln>
        </p:spPr>
        <p:txBody>
          <a:bodyPr wrap="square" rtlCol="0">
            <a:spAutoFit/>
          </a:bodyPr>
          <a:lstStyle/>
          <a:p>
            <a:pPr algn="ctr"/>
            <a:endParaRPr lang="en-US" sz="900" b="1" dirty="0">
              <a:latin typeface="Cambria" panose="02040503050406030204" pitchFamily="18" charset="0"/>
              <a:ea typeface="Cambria" charset="0"/>
              <a:cs typeface="Cambria" charset="0"/>
            </a:endParaRPr>
          </a:p>
          <a:p>
            <a:pPr algn="ctr"/>
            <a:r>
              <a:rPr lang="en-US" sz="2400" b="1" dirty="0">
                <a:solidFill>
                  <a:srgbClr val="538234"/>
                </a:solidFill>
                <a:latin typeface="Cambria" panose="02040503050406030204" pitchFamily="18" charset="0"/>
              </a:rPr>
              <a:t>Ideal mechanism </a:t>
            </a:r>
            <a:r>
              <a:rPr lang="en-US" sz="2400" b="1" dirty="0">
                <a:latin typeface="Cambria" panose="02040503050406030204" pitchFamily="18" charset="0"/>
              </a:rPr>
              <a:t>issues a refresh command </a:t>
            </a:r>
          </a:p>
          <a:p>
            <a:pPr algn="ctr"/>
            <a:r>
              <a:rPr lang="en-US" sz="2400" b="1" dirty="0">
                <a:latin typeface="Cambria" panose="02040503050406030204" pitchFamily="18" charset="0"/>
              </a:rPr>
              <a:t>to a row </a:t>
            </a:r>
            <a:r>
              <a:rPr lang="en-US" sz="2400" b="1" dirty="0">
                <a:solidFill>
                  <a:schemeClr val="accent5">
                    <a:lumMod val="75000"/>
                  </a:schemeClr>
                </a:solidFill>
                <a:latin typeface="Cambria" panose="02040503050406030204" pitchFamily="18" charset="0"/>
              </a:rPr>
              <a:t>only right before </a:t>
            </a:r>
            <a:r>
              <a:rPr lang="en-US" sz="2400" b="1" dirty="0">
                <a:latin typeface="Cambria" panose="02040503050406030204" pitchFamily="18" charset="0"/>
              </a:rPr>
              <a:t>the row </a:t>
            </a:r>
          </a:p>
          <a:p>
            <a:pPr algn="ctr"/>
            <a:r>
              <a:rPr lang="en-US" sz="2400" b="1" dirty="0">
                <a:latin typeface="Cambria" panose="02040503050406030204" pitchFamily="18" charset="0"/>
              </a:rPr>
              <a:t>can potentially experience a </a:t>
            </a:r>
            <a:r>
              <a:rPr lang="en-US" sz="2400" b="1" dirty="0" err="1">
                <a:latin typeface="Cambria" panose="02040503050406030204" pitchFamily="18" charset="0"/>
              </a:rPr>
              <a:t>RowHammer</a:t>
            </a:r>
            <a:r>
              <a:rPr lang="en-US" sz="2400" b="1" dirty="0">
                <a:latin typeface="Cambria" panose="02040503050406030204" pitchFamily="18" charset="0"/>
              </a:rPr>
              <a:t> bit flip </a:t>
            </a:r>
          </a:p>
          <a:p>
            <a:pPr algn="ctr"/>
            <a:endParaRPr lang="en-US" sz="900" b="1" dirty="0">
              <a:latin typeface="Cambria" panose="02040503050406030204" pitchFamily="18" charset="0"/>
              <a:ea typeface="Cambria" charset="0"/>
              <a:cs typeface="Cambria" charset="0"/>
            </a:endParaRPr>
          </a:p>
        </p:txBody>
      </p:sp>
      <p:grpSp>
        <p:nvGrpSpPr>
          <p:cNvPr id="41" name="Group 40">
            <a:extLst>
              <a:ext uri="{FF2B5EF4-FFF2-40B4-BE49-F238E27FC236}">
                <a16:creationId xmlns:a16="http://schemas.microsoft.com/office/drawing/2014/main" id="{8FBAE3C6-4ADD-FB4D-A489-AE27211F01B7}"/>
              </a:ext>
            </a:extLst>
          </p:cNvPr>
          <p:cNvGrpSpPr/>
          <p:nvPr/>
        </p:nvGrpSpPr>
        <p:grpSpPr>
          <a:xfrm>
            <a:off x="6717985" y="1484467"/>
            <a:ext cx="3178562" cy="1901757"/>
            <a:chOff x="5193985" y="1484466"/>
            <a:chExt cx="3178562" cy="1901757"/>
          </a:xfrm>
        </p:grpSpPr>
        <p:cxnSp>
          <p:nvCxnSpPr>
            <p:cNvPr id="83" name="Straight Arrow Connector 82">
              <a:extLst>
                <a:ext uri="{FF2B5EF4-FFF2-40B4-BE49-F238E27FC236}">
                  <a16:creationId xmlns:a16="http://schemas.microsoft.com/office/drawing/2014/main" id="{570C6497-B30A-794B-BCB1-BA4CD2ABA115}"/>
                </a:ext>
              </a:extLst>
            </p:cNvPr>
            <p:cNvCxnSpPr>
              <a:cxnSpLocks/>
            </p:cNvCxnSpPr>
            <p:nvPr/>
          </p:nvCxnSpPr>
          <p:spPr>
            <a:xfrm flipV="1">
              <a:off x="7346671" y="1484466"/>
              <a:ext cx="566541" cy="1550342"/>
            </a:xfrm>
            <a:prstGeom prst="straightConnector1">
              <a:avLst/>
            </a:prstGeom>
            <a:ln w="7620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84" name="TextBox 83">
              <a:extLst>
                <a:ext uri="{FF2B5EF4-FFF2-40B4-BE49-F238E27FC236}">
                  <a16:creationId xmlns:a16="http://schemas.microsoft.com/office/drawing/2014/main" id="{AC1F0235-C8F5-8846-81AD-2B1AE90AF201}"/>
                </a:ext>
              </a:extLst>
            </p:cNvPr>
            <p:cNvSpPr txBox="1"/>
            <p:nvPr/>
          </p:nvSpPr>
          <p:spPr>
            <a:xfrm>
              <a:off x="5193985" y="2986113"/>
              <a:ext cx="3178562" cy="400110"/>
            </a:xfrm>
            <a:prstGeom prst="rect">
              <a:avLst/>
            </a:prstGeom>
            <a:noFill/>
          </p:spPr>
          <p:txBody>
            <a:bodyPr wrap="square" rtlCol="0">
              <a:spAutoFit/>
            </a:bodyPr>
            <a:lstStyle/>
            <a:p>
              <a:r>
                <a:rPr lang="en-US" sz="2000" b="1" dirty="0">
                  <a:solidFill>
                    <a:srgbClr val="C00000"/>
                  </a:solidFill>
                  <a:latin typeface="Cambria" panose="02040503050406030204" pitchFamily="18" charset="0"/>
                </a:rPr>
                <a:t>6% performance loss</a:t>
              </a:r>
            </a:p>
          </p:txBody>
        </p:sp>
      </p:grpSp>
    </p:spTree>
    <p:extLst>
      <p:ext uri="{BB962C8B-B14F-4D97-AF65-F5344CB8AC3E}">
        <p14:creationId xmlns:p14="http://schemas.microsoft.com/office/powerpoint/2010/main" val="15836144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1500"/>
                                        <p:tgtEl>
                                          <p:spTgt spid="16"/>
                                        </p:tgtEl>
                                      </p:cBhvr>
                                    </p:animEffect>
                                  </p:childTnLst>
                                </p:cTn>
                              </p:par>
                              <p:par>
                                <p:cTn id="8" presetID="1" presetClass="exit" presetSubtype="0" fill="hold" grpId="0" nodeType="withEffect">
                                  <p:stCondLst>
                                    <p:cond delay="0"/>
                                  </p:stCondLst>
                                  <p:childTnLst>
                                    <p:set>
                                      <p:cBhvr>
                                        <p:cTn id="9" dur="1" fill="hold">
                                          <p:stCondLst>
                                            <p:cond delay="0"/>
                                          </p:stCondLst>
                                        </p:cTn>
                                        <p:tgtEl>
                                          <p:spTgt spid="78"/>
                                        </p:tgtEl>
                                        <p:attrNameLst>
                                          <p:attrName>style.visibility</p:attrName>
                                        </p:attrNameLst>
                                      </p:cBhvr>
                                      <p:to>
                                        <p:strVal val="hidden"/>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grpId="0" nodeType="clickEffect">
                                  <p:stCondLst>
                                    <p:cond delay="0"/>
                                  </p:stCondLst>
                                  <p:childTnLst>
                                    <p:set>
                                      <p:cBhvr>
                                        <p:cTn id="13" dur="1" fill="hold">
                                          <p:stCondLst>
                                            <p:cond delay="0"/>
                                          </p:stCondLst>
                                        </p:cTn>
                                        <p:tgtEl>
                                          <p:spTgt spid="82"/>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nodeType="clickEffect">
                                  <p:stCondLst>
                                    <p:cond delay="0"/>
                                  </p:stCondLst>
                                  <p:childTnLst>
                                    <p:set>
                                      <p:cBhvr>
                                        <p:cTn id="17" dur="1" fill="hold">
                                          <p:stCondLst>
                                            <p:cond delay="0"/>
                                          </p:stCondLst>
                                        </p:cTn>
                                        <p:tgtEl>
                                          <p:spTgt spid="4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8" grpId="0" animBg="1"/>
      <p:bldP spid="82" grpId="0" animBg="1"/>
    </p:bld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2968619" y="1226358"/>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2951386" y="1226358"/>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2962042" y="1226358"/>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2949684" y="1212435"/>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2949684" y="1218742"/>
            <a:ext cx="7138575" cy="2185845"/>
          </a:xfrm>
          <a:prstGeom prst="rect">
            <a:avLst/>
          </a:prstGeom>
        </p:spPr>
      </p:pic>
      <p:pic>
        <p:nvPicPr>
          <p:cNvPr id="15" name="Picture 14">
            <a:extLst>
              <a:ext uri="{FF2B5EF4-FFF2-40B4-BE49-F238E27FC236}">
                <a16:creationId xmlns:a16="http://schemas.microsoft.com/office/drawing/2014/main" id="{01FF1FF3-D887-B643-A3F5-5B6198D87CCD}"/>
              </a:ext>
            </a:extLst>
          </p:cNvPr>
          <p:cNvPicPr>
            <a:picLocks noChangeAspect="1"/>
          </p:cNvPicPr>
          <p:nvPr/>
        </p:nvPicPr>
        <p:blipFill rotWithShape="1">
          <a:blip r:embed="rId8"/>
          <a:srcRect l="12218" t="8477" r="9714" b="19869"/>
          <a:stretch/>
        </p:blipFill>
        <p:spPr>
          <a:xfrm>
            <a:off x="2948915" y="1195803"/>
            <a:ext cx="7138577" cy="2184034"/>
          </a:xfrm>
          <a:prstGeom prst="rect">
            <a:avLst/>
          </a:prstGeom>
        </p:spPr>
      </p:pic>
      <p:pic>
        <p:nvPicPr>
          <p:cNvPr id="16" name="Picture 15">
            <a:extLst>
              <a:ext uri="{FF2B5EF4-FFF2-40B4-BE49-F238E27FC236}">
                <a16:creationId xmlns:a16="http://schemas.microsoft.com/office/drawing/2014/main" id="{9109C1A6-6C46-8740-84C0-3D651EDE0717}"/>
              </a:ext>
            </a:extLst>
          </p:cNvPr>
          <p:cNvPicPr>
            <a:picLocks noChangeAspect="1"/>
          </p:cNvPicPr>
          <p:nvPr/>
        </p:nvPicPr>
        <p:blipFill rotWithShape="1">
          <a:blip r:embed="rId9"/>
          <a:srcRect l="12161" t="8859" r="9782" b="19428"/>
          <a:stretch/>
        </p:blipFill>
        <p:spPr>
          <a:xfrm>
            <a:off x="2934205" y="1202082"/>
            <a:ext cx="7137583" cy="2185846"/>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3341530"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5343982"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7361686"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9420020"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3356156"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5358608"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7376312"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9434646"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10"/>
          <a:stretch>
            <a:fillRect/>
          </a:stretch>
        </p:blipFill>
        <p:spPr>
          <a:xfrm>
            <a:off x="2926289" y="900755"/>
            <a:ext cx="7173209" cy="276711"/>
          </a:xfrm>
          <a:prstGeom prst="rect">
            <a:avLst/>
          </a:prstGeom>
        </p:spPr>
      </p:pic>
      <p:grpSp>
        <p:nvGrpSpPr>
          <p:cNvPr id="71" name="Group 70">
            <a:extLst>
              <a:ext uri="{FF2B5EF4-FFF2-40B4-BE49-F238E27FC236}">
                <a16:creationId xmlns:a16="http://schemas.microsoft.com/office/drawing/2014/main" id="{A5445475-EAF2-2041-B981-1E7048D6A57B}"/>
              </a:ext>
            </a:extLst>
          </p:cNvPr>
          <p:cNvGrpSpPr/>
          <p:nvPr/>
        </p:nvGrpSpPr>
        <p:grpSpPr>
          <a:xfrm>
            <a:off x="3659366" y="1226358"/>
            <a:ext cx="2648903" cy="2263065"/>
            <a:chOff x="2127003" y="3624503"/>
            <a:chExt cx="2648903" cy="2263065"/>
          </a:xfrm>
        </p:grpSpPr>
        <p:cxnSp>
          <p:nvCxnSpPr>
            <p:cNvPr id="35" name="Straight Connector 34">
              <a:extLst>
                <a:ext uri="{FF2B5EF4-FFF2-40B4-BE49-F238E27FC236}">
                  <a16:creationId xmlns:a16="http://schemas.microsoft.com/office/drawing/2014/main" id="{FB7A1ED3-20A7-2446-A362-7009FEF9ABEA}"/>
                </a:ext>
              </a:extLst>
            </p:cNvPr>
            <p:cNvCxnSpPr>
              <a:cxnSpLocks/>
            </p:cNvCxnSpPr>
            <p:nvPr/>
          </p:nvCxnSpPr>
          <p:spPr>
            <a:xfrm flipV="1">
              <a:off x="2373682" y="3636536"/>
              <a:ext cx="0" cy="2141447"/>
            </a:xfrm>
            <a:prstGeom prst="line">
              <a:avLst/>
            </a:prstGeom>
            <a:ln w="19050">
              <a:solidFill>
                <a:srgbClr val="7C529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DF026A4-FFC1-634D-8475-3E19B1CA8981}"/>
                </a:ext>
              </a:extLst>
            </p:cNvPr>
            <p:cNvCxnSpPr>
              <a:cxnSpLocks/>
            </p:cNvCxnSpPr>
            <p:nvPr/>
          </p:nvCxnSpPr>
          <p:spPr>
            <a:xfrm flipV="1">
              <a:off x="3349042" y="3636536"/>
              <a:ext cx="0" cy="2141448"/>
            </a:xfrm>
            <a:prstGeom prst="line">
              <a:avLst/>
            </a:prstGeom>
            <a:ln w="19050">
              <a:solidFill>
                <a:srgbClr val="00B894"/>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38A2770-D689-6B41-8E50-3FD68AA2F8A9}"/>
                </a:ext>
              </a:extLst>
            </p:cNvPr>
            <p:cNvCxnSpPr>
              <a:cxnSpLocks/>
            </p:cNvCxnSpPr>
            <p:nvPr/>
          </p:nvCxnSpPr>
          <p:spPr>
            <a:xfrm flipV="1">
              <a:off x="3574594" y="3636535"/>
              <a:ext cx="0" cy="2141448"/>
            </a:xfrm>
            <a:prstGeom prst="line">
              <a:avLst/>
            </a:prstGeom>
            <a:ln w="19050">
              <a:solidFill>
                <a:srgbClr val="0C84E3"/>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62A735B-E406-CE4E-8269-19F0A51AC355}"/>
                </a:ext>
              </a:extLst>
            </p:cNvPr>
            <p:cNvCxnSpPr>
              <a:cxnSpLocks/>
            </p:cNvCxnSpPr>
            <p:nvPr/>
          </p:nvCxnSpPr>
          <p:spPr>
            <a:xfrm flipV="1">
              <a:off x="3617267" y="3636535"/>
              <a:ext cx="0" cy="2141448"/>
            </a:xfrm>
            <a:prstGeom prst="line">
              <a:avLst/>
            </a:prstGeom>
            <a:ln w="19050">
              <a:solidFill>
                <a:srgbClr val="D7303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D320042-D202-BA46-9B72-4AADBD93B661}"/>
                </a:ext>
              </a:extLst>
            </p:cNvPr>
            <p:cNvCxnSpPr>
              <a:cxnSpLocks/>
            </p:cNvCxnSpPr>
            <p:nvPr/>
          </p:nvCxnSpPr>
          <p:spPr>
            <a:xfrm flipV="1">
              <a:off x="4076905" y="3624503"/>
              <a:ext cx="0" cy="2141448"/>
            </a:xfrm>
            <a:prstGeom prst="line">
              <a:avLst/>
            </a:prstGeom>
            <a:ln w="19050">
              <a:solidFill>
                <a:srgbClr val="FECC6E"/>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2ADC8C0-1770-AD40-84A3-969717DF88F4}"/>
                </a:ext>
              </a:extLst>
            </p:cNvPr>
            <p:cNvCxnSpPr>
              <a:cxnSpLocks/>
            </p:cNvCxnSpPr>
            <p:nvPr/>
          </p:nvCxnSpPr>
          <p:spPr>
            <a:xfrm flipV="1">
              <a:off x="4719423" y="3636535"/>
              <a:ext cx="0" cy="2141448"/>
            </a:xfrm>
            <a:prstGeom prst="line">
              <a:avLst/>
            </a:prstGeom>
            <a:ln w="19050">
              <a:solidFill>
                <a:srgbClr val="E26F55"/>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4DA8D5D8-34C2-894B-9373-7234BF96F474}"/>
                </a:ext>
              </a:extLst>
            </p:cNvPr>
            <p:cNvSpPr txBox="1"/>
            <p:nvPr/>
          </p:nvSpPr>
          <p:spPr>
            <a:xfrm rot="16200000">
              <a:off x="1778991" y="5219584"/>
              <a:ext cx="1003801" cy="307777"/>
            </a:xfrm>
            <a:prstGeom prst="rect">
              <a:avLst/>
            </a:prstGeom>
            <a:noFill/>
          </p:spPr>
          <p:txBody>
            <a:bodyPr wrap="none" rtlCol="0">
              <a:spAutoFit/>
            </a:bodyPr>
            <a:lstStyle/>
            <a:p>
              <a:r>
                <a:rPr lang="en-US" sz="1400" b="1" dirty="0">
                  <a:solidFill>
                    <a:srgbClr val="7C5294"/>
                  </a:solidFill>
                </a:rPr>
                <a:t>DDR3-old</a:t>
              </a:r>
            </a:p>
          </p:txBody>
        </p:sp>
        <p:sp>
          <p:nvSpPr>
            <p:cNvPr id="51" name="TextBox 50">
              <a:extLst>
                <a:ext uri="{FF2B5EF4-FFF2-40B4-BE49-F238E27FC236}">
                  <a16:creationId xmlns:a16="http://schemas.microsoft.com/office/drawing/2014/main" id="{24AC3123-5911-FF4B-A4A5-55A993458220}"/>
                </a:ext>
              </a:extLst>
            </p:cNvPr>
            <p:cNvSpPr txBox="1"/>
            <p:nvPr/>
          </p:nvSpPr>
          <p:spPr>
            <a:xfrm rot="16200000">
              <a:off x="2709389" y="5191840"/>
              <a:ext cx="1079142" cy="307777"/>
            </a:xfrm>
            <a:prstGeom prst="rect">
              <a:avLst/>
            </a:prstGeom>
            <a:noFill/>
          </p:spPr>
          <p:txBody>
            <a:bodyPr wrap="none" rtlCol="0">
              <a:spAutoFit/>
            </a:bodyPr>
            <a:lstStyle/>
            <a:p>
              <a:r>
                <a:rPr lang="en-US" sz="1400" b="1" dirty="0">
                  <a:solidFill>
                    <a:srgbClr val="00BA93"/>
                  </a:solidFill>
                </a:rPr>
                <a:t>DDR3-new</a:t>
              </a:r>
            </a:p>
          </p:txBody>
        </p:sp>
        <p:sp>
          <p:nvSpPr>
            <p:cNvPr id="52" name="TextBox 51">
              <a:extLst>
                <a:ext uri="{FF2B5EF4-FFF2-40B4-BE49-F238E27FC236}">
                  <a16:creationId xmlns:a16="http://schemas.microsoft.com/office/drawing/2014/main" id="{CEF4839E-DB76-A045-B25C-6EB61FD85373}"/>
                </a:ext>
              </a:extLst>
            </p:cNvPr>
            <p:cNvSpPr txBox="1"/>
            <p:nvPr/>
          </p:nvSpPr>
          <p:spPr>
            <a:xfrm rot="16200000">
              <a:off x="2981507" y="5225082"/>
              <a:ext cx="1003801" cy="307777"/>
            </a:xfrm>
            <a:prstGeom prst="rect">
              <a:avLst/>
            </a:prstGeom>
            <a:noFill/>
          </p:spPr>
          <p:txBody>
            <a:bodyPr wrap="none" rtlCol="0">
              <a:spAutoFit/>
            </a:bodyPr>
            <a:lstStyle/>
            <a:p>
              <a:r>
                <a:rPr lang="en-US" sz="1400" b="1" dirty="0">
                  <a:solidFill>
                    <a:srgbClr val="0E83E3"/>
                  </a:solidFill>
                </a:rPr>
                <a:t>DDR4-old</a:t>
              </a:r>
            </a:p>
          </p:txBody>
        </p:sp>
        <p:sp>
          <p:nvSpPr>
            <p:cNvPr id="53" name="TextBox 52">
              <a:extLst>
                <a:ext uri="{FF2B5EF4-FFF2-40B4-BE49-F238E27FC236}">
                  <a16:creationId xmlns:a16="http://schemas.microsoft.com/office/drawing/2014/main" id="{C1738C7E-BC3A-584C-8FBF-2521717F4FBD}"/>
                </a:ext>
              </a:extLst>
            </p:cNvPr>
            <p:cNvSpPr txBox="1"/>
            <p:nvPr/>
          </p:nvSpPr>
          <p:spPr>
            <a:xfrm rot="16200000">
              <a:off x="3151954" y="5165766"/>
              <a:ext cx="1124026" cy="307777"/>
            </a:xfrm>
            <a:prstGeom prst="rect">
              <a:avLst/>
            </a:prstGeom>
            <a:noFill/>
          </p:spPr>
          <p:txBody>
            <a:bodyPr wrap="none" rtlCol="0">
              <a:spAutoFit/>
            </a:bodyPr>
            <a:lstStyle/>
            <a:p>
              <a:r>
                <a:rPr lang="en-US" sz="1400" b="1" dirty="0">
                  <a:solidFill>
                    <a:srgbClr val="D8302E"/>
                  </a:solidFill>
                </a:rPr>
                <a:t>LPDDR4-1x</a:t>
              </a:r>
            </a:p>
          </p:txBody>
        </p:sp>
        <p:sp>
          <p:nvSpPr>
            <p:cNvPr id="54" name="TextBox 53">
              <a:extLst>
                <a:ext uri="{FF2B5EF4-FFF2-40B4-BE49-F238E27FC236}">
                  <a16:creationId xmlns:a16="http://schemas.microsoft.com/office/drawing/2014/main" id="{591A9C3F-AA1E-3D43-AC10-7ED74D28FEAD}"/>
                </a:ext>
              </a:extLst>
            </p:cNvPr>
            <p:cNvSpPr txBox="1"/>
            <p:nvPr/>
          </p:nvSpPr>
          <p:spPr>
            <a:xfrm rot="16200000">
              <a:off x="3631763" y="5185572"/>
              <a:ext cx="1079142" cy="307777"/>
            </a:xfrm>
            <a:prstGeom prst="rect">
              <a:avLst/>
            </a:prstGeom>
            <a:noFill/>
          </p:spPr>
          <p:txBody>
            <a:bodyPr wrap="none" rtlCol="0">
              <a:spAutoFit/>
            </a:bodyPr>
            <a:lstStyle/>
            <a:p>
              <a:r>
                <a:rPr lang="en-US" sz="1400" b="1" dirty="0">
                  <a:solidFill>
                    <a:srgbClr val="FFCC6E"/>
                  </a:solidFill>
                </a:rPr>
                <a:t>DDR4-new</a:t>
              </a:r>
            </a:p>
          </p:txBody>
        </p:sp>
        <p:sp>
          <p:nvSpPr>
            <p:cNvPr id="55" name="TextBox 54">
              <a:extLst>
                <a:ext uri="{FF2B5EF4-FFF2-40B4-BE49-F238E27FC236}">
                  <a16:creationId xmlns:a16="http://schemas.microsoft.com/office/drawing/2014/main" id="{DBAA8456-2D74-DC44-9DE7-9359FD2C05CD}"/>
                </a:ext>
              </a:extLst>
            </p:cNvPr>
            <p:cNvSpPr txBox="1"/>
            <p:nvPr/>
          </p:nvSpPr>
          <p:spPr>
            <a:xfrm rot="16200000">
              <a:off x="4059203" y="5170865"/>
              <a:ext cx="1125629" cy="307777"/>
            </a:xfrm>
            <a:prstGeom prst="rect">
              <a:avLst/>
            </a:prstGeom>
            <a:noFill/>
          </p:spPr>
          <p:txBody>
            <a:bodyPr wrap="none" rtlCol="0">
              <a:spAutoFit/>
            </a:bodyPr>
            <a:lstStyle/>
            <a:p>
              <a:r>
                <a:rPr lang="en-US" sz="1400" b="1" dirty="0">
                  <a:solidFill>
                    <a:srgbClr val="E26F55"/>
                  </a:solidFill>
                </a:rPr>
                <a:t>LPDDR4-1y</a:t>
              </a:r>
            </a:p>
          </p:txBody>
        </p:sp>
      </p:grpSp>
      <p:sp>
        <p:nvSpPr>
          <p:cNvPr id="65" name="TextBox 64">
            <a:extLst>
              <a:ext uri="{FF2B5EF4-FFF2-40B4-BE49-F238E27FC236}">
                <a16:creationId xmlns:a16="http://schemas.microsoft.com/office/drawing/2014/main" id="{8160F3B6-9A44-124A-BB93-E69EA1FB8BA2}"/>
              </a:ext>
            </a:extLst>
          </p:cNvPr>
          <p:cNvSpPr txBox="1"/>
          <p:nvPr/>
        </p:nvSpPr>
        <p:spPr>
          <a:xfrm>
            <a:off x="8231973" y="2527128"/>
            <a:ext cx="615874" cy="307777"/>
          </a:xfrm>
          <a:prstGeom prst="rect">
            <a:avLst/>
          </a:prstGeom>
          <a:noFill/>
        </p:spPr>
        <p:txBody>
          <a:bodyPr wrap="none" rtlCol="0">
            <a:spAutoFit/>
          </a:bodyPr>
          <a:lstStyle/>
          <a:p>
            <a:r>
              <a:rPr lang="en-US" sz="1400" dirty="0">
                <a:ln>
                  <a:solidFill>
                    <a:schemeClr val="tx1"/>
                  </a:solidFill>
                </a:ln>
              </a:rPr>
              <a:t>PARA</a:t>
            </a:r>
          </a:p>
        </p:txBody>
      </p:sp>
      <p:sp>
        <p:nvSpPr>
          <p:cNvPr id="66" name="TextBox 65">
            <a:extLst>
              <a:ext uri="{FF2B5EF4-FFF2-40B4-BE49-F238E27FC236}">
                <a16:creationId xmlns:a16="http://schemas.microsoft.com/office/drawing/2014/main" id="{CFDA5AED-984D-8B4F-B065-937B39ABB892}"/>
              </a:ext>
            </a:extLst>
          </p:cNvPr>
          <p:cNvSpPr txBox="1"/>
          <p:nvPr/>
        </p:nvSpPr>
        <p:spPr>
          <a:xfrm>
            <a:off x="8335909" y="1795878"/>
            <a:ext cx="1140056" cy="307777"/>
          </a:xfrm>
          <a:prstGeom prst="rect">
            <a:avLst/>
          </a:prstGeom>
          <a:noFill/>
        </p:spPr>
        <p:txBody>
          <a:bodyPr wrap="none" rtlCol="0">
            <a:spAutoFit/>
          </a:bodyPr>
          <a:lstStyle/>
          <a:p>
            <a:r>
              <a:rPr lang="en-US" sz="1400" dirty="0" err="1">
                <a:ln>
                  <a:solidFill>
                    <a:srgbClr val="555455"/>
                  </a:solidFill>
                </a:ln>
                <a:solidFill>
                  <a:srgbClr val="555455"/>
                </a:solidFill>
              </a:rPr>
              <a:t>TWiCe</a:t>
            </a:r>
            <a:r>
              <a:rPr lang="en-US" sz="1400" dirty="0">
                <a:ln>
                  <a:solidFill>
                    <a:srgbClr val="555455"/>
                  </a:solidFill>
                </a:ln>
                <a:solidFill>
                  <a:srgbClr val="555455"/>
                </a:solidFill>
              </a:rPr>
              <a:t>-ideal</a:t>
            </a:r>
          </a:p>
        </p:txBody>
      </p:sp>
      <p:sp>
        <p:nvSpPr>
          <p:cNvPr id="67" name="TextBox 66">
            <a:extLst>
              <a:ext uri="{FF2B5EF4-FFF2-40B4-BE49-F238E27FC236}">
                <a16:creationId xmlns:a16="http://schemas.microsoft.com/office/drawing/2014/main" id="{C064FC3A-3D6A-464B-93A9-82BEEC8D5DB1}"/>
              </a:ext>
            </a:extLst>
          </p:cNvPr>
          <p:cNvSpPr txBox="1"/>
          <p:nvPr/>
        </p:nvSpPr>
        <p:spPr>
          <a:xfrm>
            <a:off x="9554328" y="1284373"/>
            <a:ext cx="554960" cy="307777"/>
          </a:xfrm>
          <a:prstGeom prst="rect">
            <a:avLst/>
          </a:prstGeom>
          <a:noFill/>
        </p:spPr>
        <p:txBody>
          <a:bodyPr wrap="none" rtlCol="0">
            <a:spAutoFit/>
          </a:bodyPr>
          <a:lstStyle/>
          <a:p>
            <a:r>
              <a:rPr lang="en-US" sz="1400" dirty="0">
                <a:ln>
                  <a:solidFill>
                    <a:srgbClr val="66A105"/>
                  </a:solidFill>
                </a:ln>
                <a:solidFill>
                  <a:srgbClr val="66A105"/>
                </a:solidFill>
              </a:rPr>
              <a:t>Ideal</a:t>
            </a:r>
            <a:endParaRPr lang="en-US" dirty="0">
              <a:ln>
                <a:solidFill>
                  <a:srgbClr val="66A105"/>
                </a:solidFill>
              </a:ln>
              <a:solidFill>
                <a:srgbClr val="66A105"/>
              </a:solidFill>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9339342"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9" name="Title 1">
            <a:extLst>
              <a:ext uri="{FF2B5EF4-FFF2-40B4-BE49-F238E27FC236}">
                <a16:creationId xmlns:a16="http://schemas.microsoft.com/office/drawing/2014/main" id="{54425848-75E9-E649-B22E-8368082885DF}"/>
              </a:ext>
            </a:extLst>
          </p:cNvPr>
          <p:cNvSpPr>
            <a:spLocks noGrp="1"/>
          </p:cNvSpPr>
          <p:nvPr>
            <p:ph type="title"/>
          </p:nvPr>
        </p:nvSpPr>
        <p:spPr>
          <a:xfrm>
            <a:off x="1599991" y="73724"/>
            <a:ext cx="8987622" cy="740193"/>
          </a:xfrm>
        </p:spPr>
        <p:txBody>
          <a:bodyPr/>
          <a:lstStyle/>
          <a:p>
            <a:r>
              <a:rPr lang="en-US" sz="3500" b="1" dirty="0"/>
              <a:t>Mitigation Mechanism Evaluation</a:t>
            </a:r>
          </a:p>
        </p:txBody>
      </p:sp>
      <p:sp>
        <p:nvSpPr>
          <p:cNvPr id="38" name="TextBox 37">
            <a:extLst>
              <a:ext uri="{FF2B5EF4-FFF2-40B4-BE49-F238E27FC236}">
                <a16:creationId xmlns:a16="http://schemas.microsoft.com/office/drawing/2014/main" id="{D47E445F-3C9A-604B-8F46-6485DC0A009E}"/>
              </a:ext>
            </a:extLst>
          </p:cNvPr>
          <p:cNvSpPr txBox="1"/>
          <p:nvPr/>
        </p:nvSpPr>
        <p:spPr>
          <a:xfrm>
            <a:off x="1788858" y="4301445"/>
            <a:ext cx="8609889" cy="1492716"/>
          </a:xfrm>
          <a:prstGeom prst="rect">
            <a:avLst/>
          </a:prstGeom>
          <a:solidFill>
            <a:schemeClr val="accent4">
              <a:lumMod val="20000"/>
              <a:lumOff val="80000"/>
            </a:schemeClr>
          </a:solidFill>
          <a:ln w="76200">
            <a:solidFill>
              <a:schemeClr val="accent1"/>
            </a:solidFill>
          </a:ln>
        </p:spPr>
        <p:txBody>
          <a:bodyPr wrap="square" rtlCol="0">
            <a:spAutoFit/>
          </a:bodyPr>
          <a:lstStyle/>
          <a:p>
            <a:pPr algn="ctr"/>
            <a:endParaRPr lang="en-US" sz="900" b="1" dirty="0">
              <a:latin typeface="Cambria" panose="02040503050406030204" pitchFamily="18" charset="0"/>
              <a:ea typeface="Cambria" charset="0"/>
              <a:cs typeface="Cambria" charset="0"/>
            </a:endParaRPr>
          </a:p>
          <a:p>
            <a:pPr algn="ctr"/>
            <a:r>
              <a:rPr lang="en-US" sz="2400" b="1" dirty="0">
                <a:solidFill>
                  <a:schemeClr val="accent5">
                    <a:lumMod val="75000"/>
                  </a:schemeClr>
                </a:solidFill>
                <a:latin typeface="Cambria" panose="02040503050406030204" pitchFamily="18" charset="0"/>
              </a:rPr>
              <a:t>PARA, </a:t>
            </a:r>
            <a:r>
              <a:rPr lang="en-US" sz="2400" b="1" dirty="0" err="1">
                <a:solidFill>
                  <a:schemeClr val="accent5">
                    <a:lumMod val="75000"/>
                  </a:schemeClr>
                </a:solidFill>
                <a:latin typeface="Cambria" panose="02040503050406030204" pitchFamily="18" charset="0"/>
              </a:rPr>
              <a:t>ProHIT</a:t>
            </a:r>
            <a:r>
              <a:rPr lang="en-US" sz="2400" b="1" dirty="0">
                <a:solidFill>
                  <a:schemeClr val="accent5">
                    <a:lumMod val="75000"/>
                  </a:schemeClr>
                </a:solidFill>
                <a:latin typeface="Cambria" panose="02040503050406030204" pitchFamily="18" charset="0"/>
              </a:rPr>
              <a:t>, and </a:t>
            </a:r>
            <a:r>
              <a:rPr lang="en-US" sz="2400" b="1" dirty="0" err="1">
                <a:solidFill>
                  <a:schemeClr val="accent5">
                    <a:lumMod val="75000"/>
                  </a:schemeClr>
                </a:solidFill>
                <a:latin typeface="Cambria" panose="02040503050406030204" pitchFamily="18" charset="0"/>
              </a:rPr>
              <a:t>MRLoc</a:t>
            </a:r>
            <a:r>
              <a:rPr lang="en-US" sz="2400" b="1" dirty="0">
                <a:solidFill>
                  <a:schemeClr val="accent5">
                    <a:lumMod val="75000"/>
                  </a:schemeClr>
                </a:solidFill>
                <a:latin typeface="Cambria" panose="02040503050406030204" pitchFamily="18" charset="0"/>
              </a:rPr>
              <a:t> </a:t>
            </a:r>
            <a:r>
              <a:rPr lang="en-US" sz="2400" b="1" dirty="0">
                <a:latin typeface="Cambria" panose="02040503050406030204" pitchFamily="18" charset="0"/>
              </a:rPr>
              <a:t>mitigate </a:t>
            </a:r>
            <a:r>
              <a:rPr lang="en-US" sz="2400" b="1" dirty="0" err="1">
                <a:latin typeface="Cambria" panose="02040503050406030204" pitchFamily="18" charset="0"/>
              </a:rPr>
              <a:t>RowHammer</a:t>
            </a:r>
            <a:r>
              <a:rPr lang="en-US" sz="2400" b="1" dirty="0">
                <a:latin typeface="Cambria" panose="02040503050406030204" pitchFamily="18" charset="0"/>
              </a:rPr>
              <a:t> bit flips</a:t>
            </a:r>
          </a:p>
          <a:p>
            <a:pPr algn="ctr"/>
            <a:r>
              <a:rPr lang="en-US" sz="2400" b="1" dirty="0">
                <a:latin typeface="Cambria" panose="02040503050406030204" pitchFamily="18" charset="0"/>
              </a:rPr>
              <a:t> in </a:t>
            </a:r>
            <a:r>
              <a:rPr lang="en-US" sz="2400" b="1" dirty="0">
                <a:solidFill>
                  <a:srgbClr val="C00000"/>
                </a:solidFill>
                <a:latin typeface="Cambria" panose="02040503050406030204" pitchFamily="18" charset="0"/>
              </a:rPr>
              <a:t>worst chips </a:t>
            </a:r>
            <a:r>
              <a:rPr lang="en-US" sz="2400" b="1" dirty="0">
                <a:latin typeface="Cambria" panose="02040503050406030204" pitchFamily="18" charset="0"/>
              </a:rPr>
              <a:t>today with reasonable system performance </a:t>
            </a:r>
            <a:r>
              <a:rPr lang="en-US" sz="2400" b="1" dirty="0">
                <a:solidFill>
                  <a:srgbClr val="538234"/>
                </a:solidFill>
                <a:latin typeface="Cambria" panose="02040503050406030204" pitchFamily="18" charset="0"/>
              </a:rPr>
              <a:t>(92%, 100%, 100%)</a:t>
            </a:r>
          </a:p>
          <a:p>
            <a:pPr algn="ctr"/>
            <a:endParaRPr lang="en-US" sz="900" b="1" dirty="0">
              <a:latin typeface="Cambria" panose="02040503050406030204" pitchFamily="18" charset="0"/>
              <a:ea typeface="Cambria" charset="0"/>
              <a:cs typeface="Cambria" charset="0"/>
            </a:endParaRPr>
          </a:p>
        </p:txBody>
      </p:sp>
      <p:sp>
        <p:nvSpPr>
          <p:cNvPr id="39" name="Oval 38">
            <a:extLst>
              <a:ext uri="{FF2B5EF4-FFF2-40B4-BE49-F238E27FC236}">
                <a16:creationId xmlns:a16="http://schemas.microsoft.com/office/drawing/2014/main" id="{0D3EAAC1-B5C2-2542-A6AF-8E0B489B23A2}"/>
              </a:ext>
            </a:extLst>
          </p:cNvPr>
          <p:cNvSpPr/>
          <p:nvPr/>
        </p:nvSpPr>
        <p:spPr>
          <a:xfrm>
            <a:off x="6089743" y="1078109"/>
            <a:ext cx="321733" cy="765023"/>
          </a:xfrm>
          <a:prstGeom prst="ellipse">
            <a:avLst/>
          </a:prstGeom>
          <a:noFill/>
          <a:ln w="444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0" name="Picture 39">
            <a:extLst>
              <a:ext uri="{FF2B5EF4-FFF2-40B4-BE49-F238E27FC236}">
                <a16:creationId xmlns:a16="http://schemas.microsoft.com/office/drawing/2014/main" id="{6321E184-D08C-9745-BEDC-01092FC73217}"/>
              </a:ext>
            </a:extLst>
          </p:cNvPr>
          <p:cNvPicPr>
            <a:picLocks/>
          </p:cNvPicPr>
          <p:nvPr/>
        </p:nvPicPr>
        <p:blipFill rotWithShape="1">
          <a:blip r:embed="rId11">
            <a:extLst>
              <a:ext uri="{28A0092B-C50C-407E-A947-70E740481C1C}">
                <a14:useLocalDpi xmlns:a14="http://schemas.microsoft.com/office/drawing/2010/main" val="0"/>
              </a:ext>
            </a:extLst>
          </a:blip>
          <a:srcRect t="66769" r="90233"/>
          <a:stretch/>
        </p:blipFill>
        <p:spPr>
          <a:xfrm>
            <a:off x="2118292" y="1222663"/>
            <a:ext cx="817522" cy="2695203"/>
          </a:xfrm>
          <a:prstGeom prst="rect">
            <a:avLst/>
          </a:prstGeom>
        </p:spPr>
      </p:pic>
      <p:sp>
        <p:nvSpPr>
          <p:cNvPr id="41" name="TextBox 40">
            <a:extLst>
              <a:ext uri="{FF2B5EF4-FFF2-40B4-BE49-F238E27FC236}">
                <a16:creationId xmlns:a16="http://schemas.microsoft.com/office/drawing/2014/main" id="{0A6B4306-5825-0A4A-B380-3A733A49D775}"/>
              </a:ext>
            </a:extLst>
          </p:cNvPr>
          <p:cNvSpPr txBox="1"/>
          <p:nvPr/>
        </p:nvSpPr>
        <p:spPr>
          <a:xfrm>
            <a:off x="3311482" y="3598403"/>
            <a:ext cx="6301725" cy="338554"/>
          </a:xfrm>
          <a:prstGeom prst="rect">
            <a:avLst/>
          </a:prstGeom>
          <a:noFill/>
        </p:spPr>
        <p:txBody>
          <a:bodyPr wrap="none" rtlCol="0">
            <a:spAutoFit/>
          </a:bodyPr>
          <a:lstStyle/>
          <a:p>
            <a:r>
              <a:rPr lang="en-US" sz="1600" i="1" dirty="0" err="1">
                <a:latin typeface="Cambria" panose="02040503050406030204" pitchFamily="18" charset="0"/>
              </a:rPr>
              <a:t>HC</a:t>
            </a:r>
            <a:r>
              <a:rPr lang="en-US" sz="1600" i="1" baseline="-25000" dirty="0" err="1">
                <a:latin typeface="Cambria" panose="02040503050406030204" pitchFamily="18" charset="0"/>
              </a:rPr>
              <a:t>first</a:t>
            </a:r>
            <a:r>
              <a:rPr lang="en-US" sz="1600" i="1" baseline="-25000" dirty="0">
                <a:latin typeface="Cambria" panose="02040503050406030204" pitchFamily="18" charset="0"/>
              </a:rPr>
              <a:t> </a:t>
            </a:r>
            <a:r>
              <a:rPr lang="en-US" sz="1600" i="1" dirty="0">
                <a:latin typeface="Cambria" panose="02040503050406030204" pitchFamily="18" charset="0"/>
              </a:rPr>
              <a:t>(number of hammers required to induce first </a:t>
            </a:r>
            <a:r>
              <a:rPr lang="en-US" sz="1600" i="1" dirty="0" err="1">
                <a:latin typeface="Cambria" panose="02040503050406030204" pitchFamily="18" charset="0"/>
              </a:rPr>
              <a:t>RowHammer</a:t>
            </a:r>
            <a:r>
              <a:rPr lang="en-US" sz="1600" i="1" dirty="0">
                <a:latin typeface="Cambria" panose="02040503050406030204" pitchFamily="18" charset="0"/>
              </a:rPr>
              <a:t> bit flip)</a:t>
            </a:r>
            <a:endParaRPr lang="en-US" sz="1600" i="1" baseline="-25000" dirty="0">
              <a:latin typeface="Cambria" panose="02040503050406030204" pitchFamily="18" charset="0"/>
            </a:endParaRPr>
          </a:p>
        </p:txBody>
      </p:sp>
    </p:spTree>
    <p:extLst>
      <p:ext uri="{BB962C8B-B14F-4D97-AF65-F5344CB8AC3E}">
        <p14:creationId xmlns:p14="http://schemas.microsoft.com/office/powerpoint/2010/main" val="24364679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1" name="Straight Connector 40">
            <a:extLst>
              <a:ext uri="{FF2B5EF4-FFF2-40B4-BE49-F238E27FC236}">
                <a16:creationId xmlns:a16="http://schemas.microsoft.com/office/drawing/2014/main" id="{751AF7B9-C9DC-4433-AE03-E2F1D3BCA68C}"/>
              </a:ext>
            </a:extLst>
          </p:cNvPr>
          <p:cNvCxnSpPr>
            <a:cxnSpLocks/>
          </p:cNvCxnSpPr>
          <p:nvPr/>
        </p:nvCxnSpPr>
        <p:spPr>
          <a:xfrm>
            <a:off x="2170334" y="2429191"/>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CCB33461-1B22-436E-99FA-C01E469B39D3}"/>
              </a:ext>
            </a:extLst>
          </p:cNvPr>
          <p:cNvCxnSpPr>
            <a:cxnSpLocks/>
          </p:cNvCxnSpPr>
          <p:nvPr/>
        </p:nvCxnSpPr>
        <p:spPr>
          <a:xfrm>
            <a:off x="2170334" y="2622033"/>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B4C31E64-8BBC-4CFD-A07C-66FB51BDA4F7}"/>
              </a:ext>
            </a:extLst>
          </p:cNvPr>
          <p:cNvCxnSpPr>
            <a:cxnSpLocks/>
          </p:cNvCxnSpPr>
          <p:nvPr/>
        </p:nvCxnSpPr>
        <p:spPr>
          <a:xfrm>
            <a:off x="2170334" y="2236349"/>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0962355A-1AF4-454E-9718-B3EFFB0A66DB}"/>
              </a:ext>
            </a:extLst>
          </p:cNvPr>
          <p:cNvCxnSpPr>
            <a:cxnSpLocks/>
          </p:cNvCxnSpPr>
          <p:nvPr/>
        </p:nvCxnSpPr>
        <p:spPr>
          <a:xfrm>
            <a:off x="2170334" y="2814875"/>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CE3BFFE2-F29A-43BE-8C29-7E0265E98DE2}"/>
              </a:ext>
            </a:extLst>
          </p:cNvPr>
          <p:cNvCxnSpPr>
            <a:cxnSpLocks/>
          </p:cNvCxnSpPr>
          <p:nvPr/>
        </p:nvCxnSpPr>
        <p:spPr>
          <a:xfrm>
            <a:off x="2170334" y="3007717"/>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1C125AD8-AC86-4707-BFAC-CE1A7EB9E901}"/>
              </a:ext>
            </a:extLst>
          </p:cNvPr>
          <p:cNvCxnSpPr>
            <a:cxnSpLocks/>
          </p:cNvCxnSpPr>
          <p:nvPr/>
        </p:nvCxnSpPr>
        <p:spPr>
          <a:xfrm>
            <a:off x="2170334" y="3393401"/>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7DF0BEB1-86C5-4FCE-946D-47F8E55C7593}"/>
              </a:ext>
            </a:extLst>
          </p:cNvPr>
          <p:cNvCxnSpPr>
            <a:cxnSpLocks/>
          </p:cNvCxnSpPr>
          <p:nvPr/>
        </p:nvCxnSpPr>
        <p:spPr>
          <a:xfrm>
            <a:off x="2170334" y="3586243"/>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B9B327EB-42E3-4094-B4AF-1BA4C677A3C4}"/>
              </a:ext>
            </a:extLst>
          </p:cNvPr>
          <p:cNvCxnSpPr>
            <a:cxnSpLocks/>
          </p:cNvCxnSpPr>
          <p:nvPr/>
        </p:nvCxnSpPr>
        <p:spPr>
          <a:xfrm>
            <a:off x="2170334" y="3200559"/>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EA350AF1-8F2F-4439-9E59-D6FFC54226A0}"/>
              </a:ext>
            </a:extLst>
          </p:cNvPr>
          <p:cNvCxnSpPr>
            <a:cxnSpLocks/>
          </p:cNvCxnSpPr>
          <p:nvPr/>
        </p:nvCxnSpPr>
        <p:spPr>
          <a:xfrm>
            <a:off x="2170334" y="3779085"/>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FF50E261-A6A0-46DD-90D3-745555CA9DD3}"/>
              </a:ext>
            </a:extLst>
          </p:cNvPr>
          <p:cNvCxnSpPr>
            <a:cxnSpLocks/>
          </p:cNvCxnSpPr>
          <p:nvPr/>
        </p:nvCxnSpPr>
        <p:spPr>
          <a:xfrm>
            <a:off x="2170334" y="3971927"/>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5E1B80EC-4065-4BA5-A3F4-23412747AD4C}"/>
              </a:ext>
            </a:extLst>
          </p:cNvPr>
          <p:cNvCxnSpPr>
            <a:cxnSpLocks/>
          </p:cNvCxnSpPr>
          <p:nvPr/>
        </p:nvCxnSpPr>
        <p:spPr>
          <a:xfrm>
            <a:off x="2170334" y="4164769"/>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D93C317B-C24A-4DC6-9B1D-2669B8D0ABB1}"/>
              </a:ext>
            </a:extLst>
          </p:cNvPr>
          <p:cNvCxnSpPr>
            <a:cxnSpLocks/>
          </p:cNvCxnSpPr>
          <p:nvPr/>
        </p:nvCxnSpPr>
        <p:spPr>
          <a:xfrm>
            <a:off x="2170334" y="4357611"/>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C7030042-0CE8-4845-BAED-8BE96D6FDC4E}"/>
              </a:ext>
            </a:extLst>
          </p:cNvPr>
          <p:cNvCxnSpPr>
            <a:cxnSpLocks/>
          </p:cNvCxnSpPr>
          <p:nvPr/>
        </p:nvCxnSpPr>
        <p:spPr>
          <a:xfrm>
            <a:off x="2170334" y="4743295"/>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47F13522-135E-4996-A4E6-E75C15291236}"/>
              </a:ext>
            </a:extLst>
          </p:cNvPr>
          <p:cNvCxnSpPr>
            <a:cxnSpLocks/>
          </p:cNvCxnSpPr>
          <p:nvPr/>
        </p:nvCxnSpPr>
        <p:spPr>
          <a:xfrm>
            <a:off x="2170334" y="4936137"/>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DB8CF3C0-81FC-4467-B5EC-7C2CB82FD055}"/>
              </a:ext>
            </a:extLst>
          </p:cNvPr>
          <p:cNvCxnSpPr>
            <a:cxnSpLocks/>
          </p:cNvCxnSpPr>
          <p:nvPr/>
        </p:nvCxnSpPr>
        <p:spPr>
          <a:xfrm>
            <a:off x="2170334" y="4550453"/>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01A8A3E6-329B-400E-9F25-D90B87792177}"/>
              </a:ext>
            </a:extLst>
          </p:cNvPr>
          <p:cNvCxnSpPr>
            <a:cxnSpLocks/>
          </p:cNvCxnSpPr>
          <p:nvPr/>
        </p:nvCxnSpPr>
        <p:spPr>
          <a:xfrm>
            <a:off x="2170334" y="5128973"/>
            <a:ext cx="415803" cy="0"/>
          </a:xfrm>
          <a:prstGeom prst="line">
            <a:avLst/>
          </a:prstGeom>
          <a:ln w="38100" cap="rnd">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b="1" dirty="0"/>
              <a:t>DRAM Organization</a:t>
            </a:r>
          </a:p>
        </p:txBody>
      </p:sp>
      <p:sp>
        <p:nvSpPr>
          <p:cNvPr id="6" name="Content Placeholder 2">
            <a:extLst>
              <a:ext uri="{FF2B5EF4-FFF2-40B4-BE49-F238E27FC236}">
                <a16:creationId xmlns:a16="http://schemas.microsoft.com/office/drawing/2014/main" id="{7545E099-5068-F448-A0AC-2CF624D53B84}"/>
              </a:ext>
            </a:extLst>
          </p:cNvPr>
          <p:cNvSpPr txBox="1">
            <a:spLocks/>
          </p:cNvSpPr>
          <p:nvPr/>
        </p:nvSpPr>
        <p:spPr>
          <a:xfrm>
            <a:off x="1599991" y="813916"/>
            <a:ext cx="8987622" cy="5586884"/>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lnSpc>
                <a:spcPct val="100000"/>
              </a:lnSpc>
              <a:spcAft>
                <a:spcPts val="400"/>
              </a:spcAft>
            </a:pPr>
            <a:endParaRPr lang="en-US" sz="2400" dirty="0"/>
          </a:p>
        </p:txBody>
      </p:sp>
      <p:sp>
        <p:nvSpPr>
          <p:cNvPr id="5" name="Rounded Rectangle 4">
            <a:extLst>
              <a:ext uri="{FF2B5EF4-FFF2-40B4-BE49-F238E27FC236}">
                <a16:creationId xmlns:a16="http://schemas.microsoft.com/office/drawing/2014/main" id="{7A085F27-A4ED-C14E-AD95-8BF59A083EB0}"/>
              </a:ext>
            </a:extLst>
          </p:cNvPr>
          <p:cNvSpPr/>
          <p:nvPr/>
        </p:nvSpPr>
        <p:spPr>
          <a:xfrm>
            <a:off x="2420016" y="1738849"/>
            <a:ext cx="7984215" cy="3971302"/>
          </a:xfrm>
          <a:prstGeom prst="roundRect">
            <a:avLst/>
          </a:prstGeom>
          <a:solidFill>
            <a:schemeClr val="accent6">
              <a:lumMod val="20000"/>
              <a:lumOff val="80000"/>
            </a:schemeClr>
          </a:solidFill>
          <a:ln w="38100">
            <a:solidFill>
              <a:schemeClr val="accent6">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AA33524-C9AD-7A48-82EA-CEEBE4A499DF}"/>
              </a:ext>
            </a:extLst>
          </p:cNvPr>
          <p:cNvSpPr txBox="1"/>
          <p:nvPr/>
        </p:nvSpPr>
        <p:spPr>
          <a:xfrm rot="16200000">
            <a:off x="571818" y="3401338"/>
            <a:ext cx="2550698" cy="646331"/>
          </a:xfrm>
          <a:prstGeom prst="rect">
            <a:avLst/>
          </a:prstGeom>
          <a:noFill/>
        </p:spPr>
        <p:txBody>
          <a:bodyPr wrap="none" rtlCol="0">
            <a:spAutoFit/>
          </a:bodyPr>
          <a:lstStyle/>
          <a:p>
            <a:r>
              <a:rPr lang="en-US" sz="3600" dirty="0">
                <a:latin typeface="Cambria" panose="02040503050406030204" pitchFamily="18" charset="0"/>
              </a:rPr>
              <a:t>DRAM Bank</a:t>
            </a:r>
          </a:p>
        </p:txBody>
      </p:sp>
      <p:cxnSp>
        <p:nvCxnSpPr>
          <p:cNvPr id="15" name="Straight Connector 14">
            <a:extLst>
              <a:ext uri="{FF2B5EF4-FFF2-40B4-BE49-F238E27FC236}">
                <a16:creationId xmlns:a16="http://schemas.microsoft.com/office/drawing/2014/main" id="{C05B6157-A106-4B44-80E1-EDD303BA10FF}"/>
              </a:ext>
            </a:extLst>
          </p:cNvPr>
          <p:cNvCxnSpPr>
            <a:cxnSpLocks/>
          </p:cNvCxnSpPr>
          <p:nvPr/>
        </p:nvCxnSpPr>
        <p:spPr>
          <a:xfrm>
            <a:off x="2865120" y="2369802"/>
            <a:ext cx="7101840"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E7A7FA5B-B3FC-2849-8E6D-CC87AF1FB831}"/>
              </a:ext>
            </a:extLst>
          </p:cNvPr>
          <p:cNvCxnSpPr>
            <a:cxnSpLocks/>
          </p:cNvCxnSpPr>
          <p:nvPr/>
        </p:nvCxnSpPr>
        <p:spPr>
          <a:xfrm>
            <a:off x="2865120" y="3055602"/>
            <a:ext cx="7101840"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9CA874E0-B63D-EB41-93F1-F757F837BC90}"/>
              </a:ext>
            </a:extLst>
          </p:cNvPr>
          <p:cNvCxnSpPr>
            <a:cxnSpLocks/>
          </p:cNvCxnSpPr>
          <p:nvPr/>
        </p:nvCxnSpPr>
        <p:spPr>
          <a:xfrm>
            <a:off x="2865120" y="3737610"/>
            <a:ext cx="7101840"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62DCADF-F6BB-2744-8F77-C4CA8D44C2E8}"/>
              </a:ext>
            </a:extLst>
          </p:cNvPr>
          <p:cNvCxnSpPr>
            <a:cxnSpLocks/>
          </p:cNvCxnSpPr>
          <p:nvPr/>
        </p:nvCxnSpPr>
        <p:spPr>
          <a:xfrm>
            <a:off x="2865120" y="4411962"/>
            <a:ext cx="7101840"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A2729E55-0D25-E64C-A8F5-6A9F1F824F9B}"/>
              </a:ext>
            </a:extLst>
          </p:cNvPr>
          <p:cNvCxnSpPr>
            <a:cxnSpLocks/>
          </p:cNvCxnSpPr>
          <p:nvPr/>
        </p:nvCxnSpPr>
        <p:spPr>
          <a:xfrm>
            <a:off x="2865120" y="5052511"/>
            <a:ext cx="7101840" cy="0"/>
          </a:xfrm>
          <a:prstGeom prst="line">
            <a:avLst/>
          </a:prstGeom>
          <a:ln w="82550" cap="rnd">
            <a:solidFill>
              <a:schemeClr val="tx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3" name="Rectangle 2">
            <a:extLst>
              <a:ext uri="{FF2B5EF4-FFF2-40B4-BE49-F238E27FC236}">
                <a16:creationId xmlns:a16="http://schemas.microsoft.com/office/drawing/2014/main" id="{324ED067-4255-A64A-A059-8A5B04DE4C1C}"/>
              </a:ext>
            </a:extLst>
          </p:cNvPr>
          <p:cNvSpPr/>
          <p:nvPr/>
        </p:nvSpPr>
        <p:spPr>
          <a:xfrm>
            <a:off x="3276600" y="2036418"/>
            <a:ext cx="6278880" cy="649632"/>
          </a:xfrm>
          <a:prstGeom prst="rect">
            <a:avLst/>
          </a:prstGeom>
          <a:solidFill>
            <a:srgbClr val="DEEBF7">
              <a:alpha val="52157"/>
            </a:srgb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solidFill>
              <a:latin typeface="Cambria" panose="02040503050406030204" pitchFamily="18" charset="0"/>
            </a:endParaRPr>
          </a:p>
        </p:txBody>
      </p:sp>
      <p:sp>
        <p:nvSpPr>
          <p:cNvPr id="13" name="Rectangle 12">
            <a:extLst>
              <a:ext uri="{FF2B5EF4-FFF2-40B4-BE49-F238E27FC236}">
                <a16:creationId xmlns:a16="http://schemas.microsoft.com/office/drawing/2014/main" id="{615884F7-A7E6-BC4D-9216-A6F9802D95B8}"/>
              </a:ext>
            </a:extLst>
          </p:cNvPr>
          <p:cNvSpPr/>
          <p:nvPr/>
        </p:nvSpPr>
        <p:spPr>
          <a:xfrm>
            <a:off x="3276600" y="4744769"/>
            <a:ext cx="6278880" cy="649632"/>
          </a:xfrm>
          <a:prstGeom prst="rect">
            <a:avLst/>
          </a:prstGeom>
          <a:solidFill>
            <a:schemeClr val="bg1">
              <a:lumMod val="8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52D8F15-5607-4CB3-8C48-DD77D753E2E6}"/>
              </a:ext>
            </a:extLst>
          </p:cNvPr>
          <p:cNvSpPr/>
          <p:nvPr/>
        </p:nvSpPr>
        <p:spPr>
          <a:xfrm>
            <a:off x="7151353" y="1048815"/>
            <a:ext cx="3219151" cy="523220"/>
          </a:xfrm>
          <a:prstGeom prst="rect">
            <a:avLst/>
          </a:prstGeom>
        </p:spPr>
        <p:txBody>
          <a:bodyPr wrap="none">
            <a:spAutoFit/>
          </a:bodyPr>
          <a:lstStyle/>
          <a:p>
            <a:pPr algn="ctr"/>
            <a:r>
              <a:rPr lang="en-US" sz="2800" dirty="0">
                <a:latin typeface="Cambria" panose="02040503050406030204" pitchFamily="18" charset="0"/>
              </a:rPr>
              <a:t>Row of storage cells</a:t>
            </a:r>
          </a:p>
        </p:txBody>
      </p:sp>
      <p:cxnSp>
        <p:nvCxnSpPr>
          <p:cNvPr id="14" name="Straight Arrow Connector 13">
            <a:extLst>
              <a:ext uri="{FF2B5EF4-FFF2-40B4-BE49-F238E27FC236}">
                <a16:creationId xmlns:a16="http://schemas.microsoft.com/office/drawing/2014/main" id="{E1970C76-4F8C-40AA-8332-B0DB691A2B03}"/>
              </a:ext>
            </a:extLst>
          </p:cNvPr>
          <p:cNvCxnSpPr>
            <a:cxnSpLocks/>
          </p:cNvCxnSpPr>
          <p:nvPr/>
        </p:nvCxnSpPr>
        <p:spPr>
          <a:xfrm flipH="1">
            <a:off x="8301477" y="1600322"/>
            <a:ext cx="690464" cy="592655"/>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1" name="Rectangle 20">
            <a:extLst>
              <a:ext uri="{FF2B5EF4-FFF2-40B4-BE49-F238E27FC236}">
                <a16:creationId xmlns:a16="http://schemas.microsoft.com/office/drawing/2014/main" id="{B6936DDF-CF00-4EFC-8FAF-61206FCCE107}"/>
              </a:ext>
            </a:extLst>
          </p:cNvPr>
          <p:cNvSpPr/>
          <p:nvPr/>
        </p:nvSpPr>
        <p:spPr>
          <a:xfrm>
            <a:off x="3276600" y="2710730"/>
            <a:ext cx="6278880" cy="649632"/>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1</a:t>
            </a:r>
          </a:p>
        </p:txBody>
      </p:sp>
      <p:sp>
        <p:nvSpPr>
          <p:cNvPr id="22" name="Rectangle 21">
            <a:extLst>
              <a:ext uri="{FF2B5EF4-FFF2-40B4-BE49-F238E27FC236}">
                <a16:creationId xmlns:a16="http://schemas.microsoft.com/office/drawing/2014/main" id="{DD9D894C-ECF9-4880-9448-3E2DA01CB7C9}"/>
              </a:ext>
            </a:extLst>
          </p:cNvPr>
          <p:cNvSpPr/>
          <p:nvPr/>
        </p:nvSpPr>
        <p:spPr>
          <a:xfrm>
            <a:off x="3276600" y="3376478"/>
            <a:ext cx="6278880" cy="649632"/>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2</a:t>
            </a:r>
          </a:p>
        </p:txBody>
      </p:sp>
      <p:sp>
        <p:nvSpPr>
          <p:cNvPr id="23" name="Rectangle 22">
            <a:extLst>
              <a:ext uri="{FF2B5EF4-FFF2-40B4-BE49-F238E27FC236}">
                <a16:creationId xmlns:a16="http://schemas.microsoft.com/office/drawing/2014/main" id="{89A5C373-5E24-4FD4-B603-BB64ED344647}"/>
              </a:ext>
            </a:extLst>
          </p:cNvPr>
          <p:cNvSpPr/>
          <p:nvPr/>
        </p:nvSpPr>
        <p:spPr>
          <a:xfrm>
            <a:off x="3276600" y="4049777"/>
            <a:ext cx="6278880" cy="649632"/>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dirty="0">
                <a:solidFill>
                  <a:schemeClr val="tx1"/>
                </a:solidFill>
                <a:latin typeface="Cambria" panose="02040503050406030204" pitchFamily="18" charset="0"/>
              </a:rPr>
              <a:t>Row 3</a:t>
            </a:r>
          </a:p>
        </p:txBody>
      </p:sp>
      <p:sp>
        <p:nvSpPr>
          <p:cNvPr id="24" name="Rectangle 23">
            <a:extLst>
              <a:ext uri="{FF2B5EF4-FFF2-40B4-BE49-F238E27FC236}">
                <a16:creationId xmlns:a16="http://schemas.microsoft.com/office/drawing/2014/main" id="{109E57F1-27F1-447A-B3F5-49B7E8DEADBE}"/>
              </a:ext>
            </a:extLst>
          </p:cNvPr>
          <p:cNvSpPr/>
          <p:nvPr/>
        </p:nvSpPr>
        <p:spPr>
          <a:xfrm>
            <a:off x="3276600" y="4727695"/>
            <a:ext cx="6278880" cy="649632"/>
          </a:xfrm>
          <a:prstGeom prst="rect">
            <a:avLst/>
          </a:prstGeom>
          <a:solidFill>
            <a:schemeClr val="bg1">
              <a:lumMod val="85000"/>
            </a:schemeClr>
          </a:solidFill>
          <a:ln w="38100"/>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r>
              <a:rPr lang="en-US" sz="2800" dirty="0">
                <a:solidFill>
                  <a:prstClr val="black"/>
                </a:solidFill>
                <a:latin typeface="Cambria" panose="02040503050406030204" pitchFamily="18" charset="0"/>
              </a:rPr>
              <a:t>Row 4</a:t>
            </a:r>
          </a:p>
        </p:txBody>
      </p:sp>
      <p:sp>
        <p:nvSpPr>
          <p:cNvPr id="25" name="Oval 24">
            <a:extLst>
              <a:ext uri="{FF2B5EF4-FFF2-40B4-BE49-F238E27FC236}">
                <a16:creationId xmlns:a16="http://schemas.microsoft.com/office/drawing/2014/main" id="{9AA389A6-D236-4C4C-9F5A-095472384DF4}"/>
              </a:ext>
            </a:extLst>
          </p:cNvPr>
          <p:cNvSpPr/>
          <p:nvPr/>
        </p:nvSpPr>
        <p:spPr>
          <a:xfrm>
            <a:off x="3358630" y="2105060"/>
            <a:ext cx="476285" cy="512967"/>
          </a:xfrm>
          <a:prstGeom prst="ellipse">
            <a:avLst/>
          </a:prstGeom>
          <a:solidFill>
            <a:schemeClr val="accent3">
              <a:lumMod val="50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28FC5FCF-ED90-443A-8184-DC3D8ED22D4C}"/>
              </a:ext>
            </a:extLst>
          </p:cNvPr>
          <p:cNvSpPr/>
          <p:nvPr/>
        </p:nvSpPr>
        <p:spPr>
          <a:xfrm>
            <a:off x="3916944" y="2105060"/>
            <a:ext cx="476285" cy="512967"/>
          </a:xfrm>
          <a:prstGeom prst="ellipse">
            <a:avLst/>
          </a:prstGeom>
          <a:solidFill>
            <a:schemeClr val="accent3">
              <a:lumMod val="50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8DDE2CC5-D3E8-427D-A221-92229CA3B599}"/>
              </a:ext>
            </a:extLst>
          </p:cNvPr>
          <p:cNvSpPr/>
          <p:nvPr/>
        </p:nvSpPr>
        <p:spPr>
          <a:xfrm>
            <a:off x="4475258" y="2105060"/>
            <a:ext cx="476285" cy="512967"/>
          </a:xfrm>
          <a:prstGeom prst="ellipse">
            <a:avLst/>
          </a:prstGeom>
          <a:solidFill>
            <a:schemeClr val="accent3">
              <a:lumMod val="50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6C29B1E3-127A-4678-B1E7-FB706CDEA91E}"/>
              </a:ext>
            </a:extLst>
          </p:cNvPr>
          <p:cNvSpPr/>
          <p:nvPr/>
        </p:nvSpPr>
        <p:spPr>
          <a:xfrm>
            <a:off x="5033572" y="2105060"/>
            <a:ext cx="476285" cy="512967"/>
          </a:xfrm>
          <a:prstGeom prst="ellipse">
            <a:avLst/>
          </a:prstGeom>
          <a:solidFill>
            <a:schemeClr val="accent3">
              <a:lumMod val="50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1D6915FD-FA75-44EA-8495-0AB97D30D875}"/>
              </a:ext>
            </a:extLst>
          </p:cNvPr>
          <p:cNvSpPr/>
          <p:nvPr/>
        </p:nvSpPr>
        <p:spPr>
          <a:xfrm>
            <a:off x="5591886" y="2105060"/>
            <a:ext cx="476285" cy="512967"/>
          </a:xfrm>
          <a:prstGeom prst="ellipse">
            <a:avLst/>
          </a:prstGeom>
          <a:solidFill>
            <a:schemeClr val="accent3">
              <a:lumMod val="50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BDFB922B-079B-4B64-A63B-E75F357C3FE9}"/>
              </a:ext>
            </a:extLst>
          </p:cNvPr>
          <p:cNvSpPr/>
          <p:nvPr/>
        </p:nvSpPr>
        <p:spPr>
          <a:xfrm>
            <a:off x="6150200" y="2105060"/>
            <a:ext cx="476285" cy="512967"/>
          </a:xfrm>
          <a:prstGeom prst="ellipse">
            <a:avLst/>
          </a:prstGeom>
          <a:solidFill>
            <a:schemeClr val="accent3">
              <a:lumMod val="50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F6A995A1-C20F-4C12-8F9F-FE274453B16B}"/>
              </a:ext>
            </a:extLst>
          </p:cNvPr>
          <p:cNvSpPr/>
          <p:nvPr/>
        </p:nvSpPr>
        <p:spPr>
          <a:xfrm>
            <a:off x="6708514" y="2105060"/>
            <a:ext cx="476285" cy="512967"/>
          </a:xfrm>
          <a:prstGeom prst="ellipse">
            <a:avLst/>
          </a:prstGeom>
          <a:solidFill>
            <a:schemeClr val="accent3">
              <a:lumMod val="50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F9574BA4-B874-4C32-8CEF-42D6FD7DE990}"/>
              </a:ext>
            </a:extLst>
          </p:cNvPr>
          <p:cNvSpPr/>
          <p:nvPr/>
        </p:nvSpPr>
        <p:spPr>
          <a:xfrm>
            <a:off x="7266828" y="2105060"/>
            <a:ext cx="476285" cy="512967"/>
          </a:xfrm>
          <a:prstGeom prst="ellipse">
            <a:avLst/>
          </a:prstGeom>
          <a:solidFill>
            <a:schemeClr val="accent3">
              <a:lumMod val="50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DF677814-8421-4E1B-9C66-E2A57F6285AC}"/>
              </a:ext>
            </a:extLst>
          </p:cNvPr>
          <p:cNvSpPr/>
          <p:nvPr/>
        </p:nvSpPr>
        <p:spPr>
          <a:xfrm>
            <a:off x="7825193" y="2105060"/>
            <a:ext cx="476285" cy="512967"/>
          </a:xfrm>
          <a:prstGeom prst="ellipse">
            <a:avLst/>
          </a:prstGeom>
          <a:solidFill>
            <a:schemeClr val="accent3">
              <a:lumMod val="50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EACFF335-91C7-4458-9ACD-AE606A00DB7C}"/>
              </a:ext>
            </a:extLst>
          </p:cNvPr>
          <p:cNvSpPr/>
          <p:nvPr/>
        </p:nvSpPr>
        <p:spPr>
          <a:xfrm>
            <a:off x="8383507" y="2105060"/>
            <a:ext cx="476285" cy="512967"/>
          </a:xfrm>
          <a:prstGeom prst="ellipse">
            <a:avLst/>
          </a:prstGeom>
          <a:solidFill>
            <a:schemeClr val="accent3">
              <a:lumMod val="50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19EFFA56-48E3-41D5-9290-D9D265259ED6}"/>
              </a:ext>
            </a:extLst>
          </p:cNvPr>
          <p:cNvSpPr/>
          <p:nvPr/>
        </p:nvSpPr>
        <p:spPr>
          <a:xfrm>
            <a:off x="8941821" y="2105060"/>
            <a:ext cx="476285" cy="512967"/>
          </a:xfrm>
          <a:prstGeom prst="ellipse">
            <a:avLst/>
          </a:prstGeom>
          <a:solidFill>
            <a:schemeClr val="accent3">
              <a:lumMod val="50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566671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2968619" y="1226358"/>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2951386" y="1226358"/>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2962042" y="1226358"/>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2949684" y="1212435"/>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2949684" y="1218742"/>
            <a:ext cx="7138575" cy="2185845"/>
          </a:xfrm>
          <a:prstGeom prst="rect">
            <a:avLst/>
          </a:prstGeom>
        </p:spPr>
      </p:pic>
      <p:pic>
        <p:nvPicPr>
          <p:cNvPr id="15" name="Picture 14">
            <a:extLst>
              <a:ext uri="{FF2B5EF4-FFF2-40B4-BE49-F238E27FC236}">
                <a16:creationId xmlns:a16="http://schemas.microsoft.com/office/drawing/2014/main" id="{01FF1FF3-D887-B643-A3F5-5B6198D87CCD}"/>
              </a:ext>
            </a:extLst>
          </p:cNvPr>
          <p:cNvPicPr>
            <a:picLocks noChangeAspect="1"/>
          </p:cNvPicPr>
          <p:nvPr/>
        </p:nvPicPr>
        <p:blipFill rotWithShape="1">
          <a:blip r:embed="rId8"/>
          <a:srcRect l="12218" t="8477" r="9714" b="19869"/>
          <a:stretch/>
        </p:blipFill>
        <p:spPr>
          <a:xfrm>
            <a:off x="2948915" y="1195803"/>
            <a:ext cx="7138577" cy="2184034"/>
          </a:xfrm>
          <a:prstGeom prst="rect">
            <a:avLst/>
          </a:prstGeom>
        </p:spPr>
      </p:pic>
      <p:pic>
        <p:nvPicPr>
          <p:cNvPr id="16" name="Picture 15">
            <a:extLst>
              <a:ext uri="{FF2B5EF4-FFF2-40B4-BE49-F238E27FC236}">
                <a16:creationId xmlns:a16="http://schemas.microsoft.com/office/drawing/2014/main" id="{9109C1A6-6C46-8740-84C0-3D651EDE0717}"/>
              </a:ext>
            </a:extLst>
          </p:cNvPr>
          <p:cNvPicPr>
            <a:picLocks noChangeAspect="1"/>
          </p:cNvPicPr>
          <p:nvPr/>
        </p:nvPicPr>
        <p:blipFill rotWithShape="1">
          <a:blip r:embed="rId9"/>
          <a:srcRect l="12161" t="8859" r="9782" b="19428"/>
          <a:stretch/>
        </p:blipFill>
        <p:spPr>
          <a:xfrm>
            <a:off x="2934205" y="1202082"/>
            <a:ext cx="7137583" cy="2185846"/>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3341530"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5343982"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7361686"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9420020"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3356156"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5358608"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7376312"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9434646"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10"/>
          <a:stretch>
            <a:fillRect/>
          </a:stretch>
        </p:blipFill>
        <p:spPr>
          <a:xfrm>
            <a:off x="2926289" y="900755"/>
            <a:ext cx="7173209" cy="276711"/>
          </a:xfrm>
          <a:prstGeom prst="rect">
            <a:avLst/>
          </a:prstGeom>
        </p:spPr>
      </p:pic>
      <p:grpSp>
        <p:nvGrpSpPr>
          <p:cNvPr id="71" name="Group 70">
            <a:extLst>
              <a:ext uri="{FF2B5EF4-FFF2-40B4-BE49-F238E27FC236}">
                <a16:creationId xmlns:a16="http://schemas.microsoft.com/office/drawing/2014/main" id="{A5445475-EAF2-2041-B981-1E7048D6A57B}"/>
              </a:ext>
            </a:extLst>
          </p:cNvPr>
          <p:cNvGrpSpPr/>
          <p:nvPr/>
        </p:nvGrpSpPr>
        <p:grpSpPr>
          <a:xfrm>
            <a:off x="3659366" y="1226358"/>
            <a:ext cx="2648903" cy="2263065"/>
            <a:chOff x="2127003" y="3624503"/>
            <a:chExt cx="2648903" cy="2263065"/>
          </a:xfrm>
        </p:grpSpPr>
        <p:cxnSp>
          <p:nvCxnSpPr>
            <p:cNvPr id="35" name="Straight Connector 34">
              <a:extLst>
                <a:ext uri="{FF2B5EF4-FFF2-40B4-BE49-F238E27FC236}">
                  <a16:creationId xmlns:a16="http://schemas.microsoft.com/office/drawing/2014/main" id="{FB7A1ED3-20A7-2446-A362-7009FEF9ABEA}"/>
                </a:ext>
              </a:extLst>
            </p:cNvPr>
            <p:cNvCxnSpPr>
              <a:cxnSpLocks/>
            </p:cNvCxnSpPr>
            <p:nvPr/>
          </p:nvCxnSpPr>
          <p:spPr>
            <a:xfrm flipV="1">
              <a:off x="2373682" y="3636536"/>
              <a:ext cx="0" cy="2141447"/>
            </a:xfrm>
            <a:prstGeom prst="line">
              <a:avLst/>
            </a:prstGeom>
            <a:ln w="19050">
              <a:solidFill>
                <a:srgbClr val="7C529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DF026A4-FFC1-634D-8475-3E19B1CA8981}"/>
                </a:ext>
              </a:extLst>
            </p:cNvPr>
            <p:cNvCxnSpPr>
              <a:cxnSpLocks/>
            </p:cNvCxnSpPr>
            <p:nvPr/>
          </p:nvCxnSpPr>
          <p:spPr>
            <a:xfrm flipV="1">
              <a:off x="3349042" y="3636536"/>
              <a:ext cx="0" cy="2141448"/>
            </a:xfrm>
            <a:prstGeom prst="line">
              <a:avLst/>
            </a:prstGeom>
            <a:ln w="19050">
              <a:solidFill>
                <a:srgbClr val="00B894"/>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38A2770-D689-6B41-8E50-3FD68AA2F8A9}"/>
                </a:ext>
              </a:extLst>
            </p:cNvPr>
            <p:cNvCxnSpPr>
              <a:cxnSpLocks/>
            </p:cNvCxnSpPr>
            <p:nvPr/>
          </p:nvCxnSpPr>
          <p:spPr>
            <a:xfrm flipV="1">
              <a:off x="3574594" y="3636535"/>
              <a:ext cx="0" cy="2141448"/>
            </a:xfrm>
            <a:prstGeom prst="line">
              <a:avLst/>
            </a:prstGeom>
            <a:ln w="19050">
              <a:solidFill>
                <a:srgbClr val="0C84E3"/>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62A735B-E406-CE4E-8269-19F0A51AC355}"/>
                </a:ext>
              </a:extLst>
            </p:cNvPr>
            <p:cNvCxnSpPr>
              <a:cxnSpLocks/>
            </p:cNvCxnSpPr>
            <p:nvPr/>
          </p:nvCxnSpPr>
          <p:spPr>
            <a:xfrm flipV="1">
              <a:off x="3617267" y="3636535"/>
              <a:ext cx="0" cy="2141448"/>
            </a:xfrm>
            <a:prstGeom prst="line">
              <a:avLst/>
            </a:prstGeom>
            <a:ln w="19050">
              <a:solidFill>
                <a:srgbClr val="D7303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D320042-D202-BA46-9B72-4AADBD93B661}"/>
                </a:ext>
              </a:extLst>
            </p:cNvPr>
            <p:cNvCxnSpPr>
              <a:cxnSpLocks/>
            </p:cNvCxnSpPr>
            <p:nvPr/>
          </p:nvCxnSpPr>
          <p:spPr>
            <a:xfrm flipV="1">
              <a:off x="4076905" y="3624503"/>
              <a:ext cx="0" cy="2141448"/>
            </a:xfrm>
            <a:prstGeom prst="line">
              <a:avLst/>
            </a:prstGeom>
            <a:ln w="19050">
              <a:solidFill>
                <a:srgbClr val="FECC6E"/>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2ADC8C0-1770-AD40-84A3-969717DF88F4}"/>
                </a:ext>
              </a:extLst>
            </p:cNvPr>
            <p:cNvCxnSpPr>
              <a:cxnSpLocks/>
            </p:cNvCxnSpPr>
            <p:nvPr/>
          </p:nvCxnSpPr>
          <p:spPr>
            <a:xfrm flipV="1">
              <a:off x="4719423" y="3636535"/>
              <a:ext cx="0" cy="2141448"/>
            </a:xfrm>
            <a:prstGeom prst="line">
              <a:avLst/>
            </a:prstGeom>
            <a:ln w="19050">
              <a:solidFill>
                <a:srgbClr val="E26F55"/>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4DA8D5D8-34C2-894B-9373-7234BF96F474}"/>
                </a:ext>
              </a:extLst>
            </p:cNvPr>
            <p:cNvSpPr txBox="1"/>
            <p:nvPr/>
          </p:nvSpPr>
          <p:spPr>
            <a:xfrm rot="16200000">
              <a:off x="1778991" y="5219584"/>
              <a:ext cx="1003801" cy="307777"/>
            </a:xfrm>
            <a:prstGeom prst="rect">
              <a:avLst/>
            </a:prstGeom>
            <a:noFill/>
          </p:spPr>
          <p:txBody>
            <a:bodyPr wrap="none" rtlCol="0">
              <a:spAutoFit/>
            </a:bodyPr>
            <a:lstStyle/>
            <a:p>
              <a:r>
                <a:rPr lang="en-US" sz="1400" b="1" dirty="0">
                  <a:solidFill>
                    <a:srgbClr val="7C5294"/>
                  </a:solidFill>
                </a:rPr>
                <a:t>DDR3-old</a:t>
              </a:r>
            </a:p>
          </p:txBody>
        </p:sp>
        <p:sp>
          <p:nvSpPr>
            <p:cNvPr id="51" name="TextBox 50">
              <a:extLst>
                <a:ext uri="{FF2B5EF4-FFF2-40B4-BE49-F238E27FC236}">
                  <a16:creationId xmlns:a16="http://schemas.microsoft.com/office/drawing/2014/main" id="{24AC3123-5911-FF4B-A4A5-55A993458220}"/>
                </a:ext>
              </a:extLst>
            </p:cNvPr>
            <p:cNvSpPr txBox="1"/>
            <p:nvPr/>
          </p:nvSpPr>
          <p:spPr>
            <a:xfrm rot="16200000">
              <a:off x="2709389" y="5191840"/>
              <a:ext cx="1079142" cy="307777"/>
            </a:xfrm>
            <a:prstGeom prst="rect">
              <a:avLst/>
            </a:prstGeom>
            <a:noFill/>
          </p:spPr>
          <p:txBody>
            <a:bodyPr wrap="none" rtlCol="0">
              <a:spAutoFit/>
            </a:bodyPr>
            <a:lstStyle/>
            <a:p>
              <a:r>
                <a:rPr lang="en-US" sz="1400" b="1" dirty="0">
                  <a:solidFill>
                    <a:srgbClr val="00BA93"/>
                  </a:solidFill>
                </a:rPr>
                <a:t>DDR3-new</a:t>
              </a:r>
            </a:p>
          </p:txBody>
        </p:sp>
        <p:sp>
          <p:nvSpPr>
            <p:cNvPr id="52" name="TextBox 51">
              <a:extLst>
                <a:ext uri="{FF2B5EF4-FFF2-40B4-BE49-F238E27FC236}">
                  <a16:creationId xmlns:a16="http://schemas.microsoft.com/office/drawing/2014/main" id="{CEF4839E-DB76-A045-B25C-6EB61FD85373}"/>
                </a:ext>
              </a:extLst>
            </p:cNvPr>
            <p:cNvSpPr txBox="1"/>
            <p:nvPr/>
          </p:nvSpPr>
          <p:spPr>
            <a:xfrm rot="16200000">
              <a:off x="2981507" y="5225082"/>
              <a:ext cx="1003801" cy="307777"/>
            </a:xfrm>
            <a:prstGeom prst="rect">
              <a:avLst/>
            </a:prstGeom>
            <a:noFill/>
          </p:spPr>
          <p:txBody>
            <a:bodyPr wrap="none" rtlCol="0">
              <a:spAutoFit/>
            </a:bodyPr>
            <a:lstStyle/>
            <a:p>
              <a:r>
                <a:rPr lang="en-US" sz="1400" b="1" dirty="0">
                  <a:solidFill>
                    <a:srgbClr val="0E83E3"/>
                  </a:solidFill>
                </a:rPr>
                <a:t>DDR4-old</a:t>
              </a:r>
            </a:p>
          </p:txBody>
        </p:sp>
        <p:sp>
          <p:nvSpPr>
            <p:cNvPr id="53" name="TextBox 52">
              <a:extLst>
                <a:ext uri="{FF2B5EF4-FFF2-40B4-BE49-F238E27FC236}">
                  <a16:creationId xmlns:a16="http://schemas.microsoft.com/office/drawing/2014/main" id="{C1738C7E-BC3A-584C-8FBF-2521717F4FBD}"/>
                </a:ext>
              </a:extLst>
            </p:cNvPr>
            <p:cNvSpPr txBox="1"/>
            <p:nvPr/>
          </p:nvSpPr>
          <p:spPr>
            <a:xfrm rot="16200000">
              <a:off x="3151954" y="5165766"/>
              <a:ext cx="1124026" cy="307777"/>
            </a:xfrm>
            <a:prstGeom prst="rect">
              <a:avLst/>
            </a:prstGeom>
            <a:noFill/>
          </p:spPr>
          <p:txBody>
            <a:bodyPr wrap="none" rtlCol="0">
              <a:spAutoFit/>
            </a:bodyPr>
            <a:lstStyle/>
            <a:p>
              <a:r>
                <a:rPr lang="en-US" sz="1400" b="1" dirty="0">
                  <a:solidFill>
                    <a:srgbClr val="D8302E"/>
                  </a:solidFill>
                </a:rPr>
                <a:t>LPDDR4-1x</a:t>
              </a:r>
            </a:p>
          </p:txBody>
        </p:sp>
        <p:sp>
          <p:nvSpPr>
            <p:cNvPr id="54" name="TextBox 53">
              <a:extLst>
                <a:ext uri="{FF2B5EF4-FFF2-40B4-BE49-F238E27FC236}">
                  <a16:creationId xmlns:a16="http://schemas.microsoft.com/office/drawing/2014/main" id="{591A9C3F-AA1E-3D43-AC10-7ED74D28FEAD}"/>
                </a:ext>
              </a:extLst>
            </p:cNvPr>
            <p:cNvSpPr txBox="1"/>
            <p:nvPr/>
          </p:nvSpPr>
          <p:spPr>
            <a:xfrm rot="16200000">
              <a:off x="3631763" y="5185572"/>
              <a:ext cx="1079142" cy="307777"/>
            </a:xfrm>
            <a:prstGeom prst="rect">
              <a:avLst/>
            </a:prstGeom>
            <a:noFill/>
          </p:spPr>
          <p:txBody>
            <a:bodyPr wrap="none" rtlCol="0">
              <a:spAutoFit/>
            </a:bodyPr>
            <a:lstStyle/>
            <a:p>
              <a:r>
                <a:rPr lang="en-US" sz="1400" b="1" dirty="0">
                  <a:solidFill>
                    <a:srgbClr val="FFCC6E"/>
                  </a:solidFill>
                </a:rPr>
                <a:t>DDR4-new</a:t>
              </a:r>
            </a:p>
          </p:txBody>
        </p:sp>
        <p:sp>
          <p:nvSpPr>
            <p:cNvPr id="55" name="TextBox 54">
              <a:extLst>
                <a:ext uri="{FF2B5EF4-FFF2-40B4-BE49-F238E27FC236}">
                  <a16:creationId xmlns:a16="http://schemas.microsoft.com/office/drawing/2014/main" id="{DBAA8456-2D74-DC44-9DE7-9359FD2C05CD}"/>
                </a:ext>
              </a:extLst>
            </p:cNvPr>
            <p:cNvSpPr txBox="1"/>
            <p:nvPr/>
          </p:nvSpPr>
          <p:spPr>
            <a:xfrm rot="16200000">
              <a:off x="4059203" y="5170865"/>
              <a:ext cx="1125629" cy="307777"/>
            </a:xfrm>
            <a:prstGeom prst="rect">
              <a:avLst/>
            </a:prstGeom>
            <a:noFill/>
          </p:spPr>
          <p:txBody>
            <a:bodyPr wrap="none" rtlCol="0">
              <a:spAutoFit/>
            </a:bodyPr>
            <a:lstStyle/>
            <a:p>
              <a:r>
                <a:rPr lang="en-US" sz="1400" b="1" dirty="0">
                  <a:solidFill>
                    <a:srgbClr val="E26F55"/>
                  </a:solidFill>
                </a:rPr>
                <a:t>LPDDR4-1y</a:t>
              </a:r>
            </a:p>
          </p:txBody>
        </p:sp>
      </p:grpSp>
      <p:sp>
        <p:nvSpPr>
          <p:cNvPr id="65" name="TextBox 64">
            <a:extLst>
              <a:ext uri="{FF2B5EF4-FFF2-40B4-BE49-F238E27FC236}">
                <a16:creationId xmlns:a16="http://schemas.microsoft.com/office/drawing/2014/main" id="{8160F3B6-9A44-124A-BB93-E69EA1FB8BA2}"/>
              </a:ext>
            </a:extLst>
          </p:cNvPr>
          <p:cNvSpPr txBox="1"/>
          <p:nvPr/>
        </p:nvSpPr>
        <p:spPr>
          <a:xfrm>
            <a:off x="8231973" y="2527128"/>
            <a:ext cx="615874" cy="307777"/>
          </a:xfrm>
          <a:prstGeom prst="rect">
            <a:avLst/>
          </a:prstGeom>
          <a:noFill/>
        </p:spPr>
        <p:txBody>
          <a:bodyPr wrap="none" rtlCol="0">
            <a:spAutoFit/>
          </a:bodyPr>
          <a:lstStyle/>
          <a:p>
            <a:r>
              <a:rPr lang="en-US" sz="1400" dirty="0">
                <a:ln>
                  <a:solidFill>
                    <a:schemeClr val="tx1"/>
                  </a:solidFill>
                </a:ln>
              </a:rPr>
              <a:t>PARA</a:t>
            </a:r>
          </a:p>
        </p:txBody>
      </p:sp>
      <p:sp>
        <p:nvSpPr>
          <p:cNvPr id="66" name="TextBox 65">
            <a:extLst>
              <a:ext uri="{FF2B5EF4-FFF2-40B4-BE49-F238E27FC236}">
                <a16:creationId xmlns:a16="http://schemas.microsoft.com/office/drawing/2014/main" id="{CFDA5AED-984D-8B4F-B065-937B39ABB892}"/>
              </a:ext>
            </a:extLst>
          </p:cNvPr>
          <p:cNvSpPr txBox="1"/>
          <p:nvPr/>
        </p:nvSpPr>
        <p:spPr>
          <a:xfrm>
            <a:off x="8335909" y="1795878"/>
            <a:ext cx="1140056" cy="307777"/>
          </a:xfrm>
          <a:prstGeom prst="rect">
            <a:avLst/>
          </a:prstGeom>
          <a:noFill/>
        </p:spPr>
        <p:txBody>
          <a:bodyPr wrap="none" rtlCol="0">
            <a:spAutoFit/>
          </a:bodyPr>
          <a:lstStyle/>
          <a:p>
            <a:r>
              <a:rPr lang="en-US" sz="1400" dirty="0" err="1">
                <a:ln>
                  <a:solidFill>
                    <a:srgbClr val="555455"/>
                  </a:solidFill>
                </a:ln>
                <a:solidFill>
                  <a:srgbClr val="555455"/>
                </a:solidFill>
              </a:rPr>
              <a:t>TWiCe</a:t>
            </a:r>
            <a:r>
              <a:rPr lang="en-US" sz="1400" dirty="0">
                <a:ln>
                  <a:solidFill>
                    <a:srgbClr val="555455"/>
                  </a:solidFill>
                </a:ln>
                <a:solidFill>
                  <a:srgbClr val="555455"/>
                </a:solidFill>
              </a:rPr>
              <a:t>-ideal</a:t>
            </a:r>
          </a:p>
        </p:txBody>
      </p:sp>
      <p:sp>
        <p:nvSpPr>
          <p:cNvPr id="67" name="TextBox 66">
            <a:extLst>
              <a:ext uri="{FF2B5EF4-FFF2-40B4-BE49-F238E27FC236}">
                <a16:creationId xmlns:a16="http://schemas.microsoft.com/office/drawing/2014/main" id="{C064FC3A-3D6A-464B-93A9-82BEEC8D5DB1}"/>
              </a:ext>
            </a:extLst>
          </p:cNvPr>
          <p:cNvSpPr txBox="1"/>
          <p:nvPr/>
        </p:nvSpPr>
        <p:spPr>
          <a:xfrm>
            <a:off x="9554328" y="1284373"/>
            <a:ext cx="554960" cy="307777"/>
          </a:xfrm>
          <a:prstGeom prst="rect">
            <a:avLst/>
          </a:prstGeom>
          <a:noFill/>
        </p:spPr>
        <p:txBody>
          <a:bodyPr wrap="none" rtlCol="0">
            <a:spAutoFit/>
          </a:bodyPr>
          <a:lstStyle/>
          <a:p>
            <a:r>
              <a:rPr lang="en-US" sz="1400" dirty="0">
                <a:ln>
                  <a:solidFill>
                    <a:srgbClr val="66A105"/>
                  </a:solidFill>
                </a:ln>
                <a:solidFill>
                  <a:srgbClr val="66A105"/>
                </a:solidFill>
              </a:rPr>
              <a:t>Ideal</a:t>
            </a:r>
            <a:endParaRPr lang="en-US" dirty="0">
              <a:ln>
                <a:solidFill>
                  <a:srgbClr val="66A105"/>
                </a:solidFill>
              </a:ln>
              <a:solidFill>
                <a:srgbClr val="66A105"/>
              </a:solidFill>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9339342"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9" name="Title 1">
            <a:extLst>
              <a:ext uri="{FF2B5EF4-FFF2-40B4-BE49-F238E27FC236}">
                <a16:creationId xmlns:a16="http://schemas.microsoft.com/office/drawing/2014/main" id="{54425848-75E9-E649-B22E-8368082885DF}"/>
              </a:ext>
            </a:extLst>
          </p:cNvPr>
          <p:cNvSpPr>
            <a:spLocks noGrp="1"/>
          </p:cNvSpPr>
          <p:nvPr>
            <p:ph type="title"/>
          </p:nvPr>
        </p:nvSpPr>
        <p:spPr>
          <a:xfrm>
            <a:off x="1599991" y="73724"/>
            <a:ext cx="8987622" cy="740193"/>
          </a:xfrm>
        </p:spPr>
        <p:txBody>
          <a:bodyPr/>
          <a:lstStyle/>
          <a:p>
            <a:r>
              <a:rPr lang="en-US" sz="3500" b="1" dirty="0"/>
              <a:t>Mitigation Mechanism Evaluation</a:t>
            </a:r>
          </a:p>
        </p:txBody>
      </p:sp>
      <p:sp>
        <p:nvSpPr>
          <p:cNvPr id="38" name="TextBox 37">
            <a:extLst>
              <a:ext uri="{FF2B5EF4-FFF2-40B4-BE49-F238E27FC236}">
                <a16:creationId xmlns:a16="http://schemas.microsoft.com/office/drawing/2014/main" id="{AC22333A-5367-254E-8A87-9300BED1F5FC}"/>
              </a:ext>
            </a:extLst>
          </p:cNvPr>
          <p:cNvSpPr txBox="1"/>
          <p:nvPr/>
        </p:nvSpPr>
        <p:spPr>
          <a:xfrm>
            <a:off x="1788858" y="4376735"/>
            <a:ext cx="8609889" cy="1107996"/>
          </a:xfrm>
          <a:prstGeom prst="rect">
            <a:avLst/>
          </a:prstGeom>
          <a:solidFill>
            <a:schemeClr val="accent4">
              <a:lumMod val="20000"/>
              <a:lumOff val="80000"/>
            </a:schemeClr>
          </a:solidFill>
          <a:ln w="76200">
            <a:solidFill>
              <a:schemeClr val="accent1"/>
            </a:solidFill>
          </a:ln>
        </p:spPr>
        <p:txBody>
          <a:bodyPr wrap="square" rtlCol="0">
            <a:spAutoFit/>
          </a:bodyPr>
          <a:lstStyle/>
          <a:p>
            <a:pPr algn="ctr"/>
            <a:endParaRPr lang="en-US" sz="900" b="1" dirty="0">
              <a:latin typeface="Cambria" panose="02040503050406030204" pitchFamily="18" charset="0"/>
              <a:ea typeface="Cambria" charset="0"/>
              <a:cs typeface="Cambria" charset="0"/>
            </a:endParaRPr>
          </a:p>
          <a:p>
            <a:pPr algn="ctr"/>
            <a:r>
              <a:rPr lang="en-US" sz="2400" b="1" dirty="0">
                <a:solidFill>
                  <a:schemeClr val="accent5">
                    <a:lumMod val="75000"/>
                  </a:schemeClr>
                </a:solidFill>
                <a:latin typeface="Cambria" panose="02040503050406030204" pitchFamily="18" charset="0"/>
              </a:rPr>
              <a:t>Only PARA’s design scales to low </a:t>
            </a:r>
            <a:r>
              <a:rPr lang="en-US" sz="2400" b="1" dirty="0" err="1">
                <a:solidFill>
                  <a:schemeClr val="accent5">
                    <a:lumMod val="75000"/>
                  </a:schemeClr>
                </a:solidFill>
                <a:latin typeface="Cambria" panose="02040503050406030204" pitchFamily="18" charset="0"/>
              </a:rPr>
              <a:t>HC</a:t>
            </a:r>
            <a:r>
              <a:rPr lang="en-US" sz="2400" b="1" baseline="-25000" dirty="0" err="1">
                <a:solidFill>
                  <a:schemeClr val="accent5">
                    <a:lumMod val="75000"/>
                  </a:schemeClr>
                </a:solidFill>
                <a:latin typeface="Cambria" panose="02040503050406030204" pitchFamily="18" charset="0"/>
              </a:rPr>
              <a:t>first</a:t>
            </a:r>
            <a:r>
              <a:rPr lang="en-US" sz="2400" b="1" dirty="0">
                <a:solidFill>
                  <a:schemeClr val="accent5">
                    <a:lumMod val="75000"/>
                  </a:schemeClr>
                </a:solidFill>
                <a:latin typeface="Cambria" panose="02040503050406030204" pitchFamily="18" charset="0"/>
              </a:rPr>
              <a:t> values</a:t>
            </a:r>
            <a:r>
              <a:rPr lang="en-US" sz="2400" b="1" dirty="0">
                <a:latin typeface="Cambria" panose="02040503050406030204" pitchFamily="18" charset="0"/>
              </a:rPr>
              <a:t> </a:t>
            </a:r>
          </a:p>
          <a:p>
            <a:pPr algn="ctr"/>
            <a:r>
              <a:rPr lang="en-US" sz="2400" b="1" dirty="0">
                <a:latin typeface="Cambria" panose="02040503050406030204" pitchFamily="18" charset="0"/>
              </a:rPr>
              <a:t>but has </a:t>
            </a:r>
            <a:r>
              <a:rPr lang="en-US" sz="2400" b="1" dirty="0">
                <a:solidFill>
                  <a:srgbClr val="C00000"/>
                </a:solidFill>
                <a:latin typeface="Cambria" panose="02040503050406030204" pitchFamily="18" charset="0"/>
              </a:rPr>
              <a:t>very low normalized system performance </a:t>
            </a:r>
          </a:p>
          <a:p>
            <a:pPr algn="ctr"/>
            <a:endParaRPr lang="en-US" sz="900" b="1" dirty="0">
              <a:latin typeface="Cambria" panose="02040503050406030204" pitchFamily="18" charset="0"/>
              <a:ea typeface="Cambria" charset="0"/>
              <a:cs typeface="Cambria" charset="0"/>
            </a:endParaRPr>
          </a:p>
        </p:txBody>
      </p:sp>
      <p:pic>
        <p:nvPicPr>
          <p:cNvPr id="39" name="Picture 38">
            <a:extLst>
              <a:ext uri="{FF2B5EF4-FFF2-40B4-BE49-F238E27FC236}">
                <a16:creationId xmlns:a16="http://schemas.microsoft.com/office/drawing/2014/main" id="{AC63DAA7-24D0-6645-8E0A-44B22F92E5AC}"/>
              </a:ext>
            </a:extLst>
          </p:cNvPr>
          <p:cNvPicPr>
            <a:picLocks/>
          </p:cNvPicPr>
          <p:nvPr/>
        </p:nvPicPr>
        <p:blipFill rotWithShape="1">
          <a:blip r:embed="rId11">
            <a:extLst>
              <a:ext uri="{28A0092B-C50C-407E-A947-70E740481C1C}">
                <a14:useLocalDpi xmlns:a14="http://schemas.microsoft.com/office/drawing/2010/main" val="0"/>
              </a:ext>
            </a:extLst>
          </a:blip>
          <a:srcRect t="66769" r="90233"/>
          <a:stretch/>
        </p:blipFill>
        <p:spPr>
          <a:xfrm>
            <a:off x="2118292" y="1222663"/>
            <a:ext cx="817522" cy="2695203"/>
          </a:xfrm>
          <a:prstGeom prst="rect">
            <a:avLst/>
          </a:prstGeom>
        </p:spPr>
      </p:pic>
      <p:sp>
        <p:nvSpPr>
          <p:cNvPr id="40" name="TextBox 39">
            <a:extLst>
              <a:ext uri="{FF2B5EF4-FFF2-40B4-BE49-F238E27FC236}">
                <a16:creationId xmlns:a16="http://schemas.microsoft.com/office/drawing/2014/main" id="{3AD4FB91-2D90-5F47-91F4-B89CD29B2FB0}"/>
              </a:ext>
            </a:extLst>
          </p:cNvPr>
          <p:cNvSpPr txBox="1"/>
          <p:nvPr/>
        </p:nvSpPr>
        <p:spPr>
          <a:xfrm>
            <a:off x="3311482" y="3598403"/>
            <a:ext cx="6301725" cy="338554"/>
          </a:xfrm>
          <a:prstGeom prst="rect">
            <a:avLst/>
          </a:prstGeom>
          <a:noFill/>
        </p:spPr>
        <p:txBody>
          <a:bodyPr wrap="none" rtlCol="0">
            <a:spAutoFit/>
          </a:bodyPr>
          <a:lstStyle/>
          <a:p>
            <a:r>
              <a:rPr lang="en-US" sz="1600" i="1" dirty="0" err="1">
                <a:latin typeface="Cambria" panose="02040503050406030204" pitchFamily="18" charset="0"/>
              </a:rPr>
              <a:t>HC</a:t>
            </a:r>
            <a:r>
              <a:rPr lang="en-US" sz="1600" i="1" baseline="-25000" dirty="0" err="1">
                <a:latin typeface="Cambria" panose="02040503050406030204" pitchFamily="18" charset="0"/>
              </a:rPr>
              <a:t>first</a:t>
            </a:r>
            <a:r>
              <a:rPr lang="en-US" sz="1600" i="1" baseline="-25000" dirty="0">
                <a:latin typeface="Cambria" panose="02040503050406030204" pitchFamily="18" charset="0"/>
              </a:rPr>
              <a:t> </a:t>
            </a:r>
            <a:r>
              <a:rPr lang="en-US" sz="1600" i="1" dirty="0">
                <a:latin typeface="Cambria" panose="02040503050406030204" pitchFamily="18" charset="0"/>
              </a:rPr>
              <a:t>(number of hammers required to induce first </a:t>
            </a:r>
            <a:r>
              <a:rPr lang="en-US" sz="1600" i="1" dirty="0" err="1">
                <a:latin typeface="Cambria" panose="02040503050406030204" pitchFamily="18" charset="0"/>
              </a:rPr>
              <a:t>RowHammer</a:t>
            </a:r>
            <a:r>
              <a:rPr lang="en-US" sz="1600" i="1" dirty="0">
                <a:latin typeface="Cambria" panose="02040503050406030204" pitchFamily="18" charset="0"/>
              </a:rPr>
              <a:t> bit flip)</a:t>
            </a:r>
            <a:endParaRPr lang="en-US" sz="1600" i="1" baseline="-25000" dirty="0">
              <a:latin typeface="Cambria" panose="02040503050406030204" pitchFamily="18" charset="0"/>
            </a:endParaRPr>
          </a:p>
        </p:txBody>
      </p:sp>
      <p:sp>
        <p:nvSpPr>
          <p:cNvPr id="2" name="Oval 1">
            <a:extLst>
              <a:ext uri="{FF2B5EF4-FFF2-40B4-BE49-F238E27FC236}">
                <a16:creationId xmlns:a16="http://schemas.microsoft.com/office/drawing/2014/main" id="{1EFEC63B-0C2E-2241-B7B7-7DED3871F928}"/>
              </a:ext>
            </a:extLst>
          </p:cNvPr>
          <p:cNvSpPr/>
          <p:nvPr/>
        </p:nvSpPr>
        <p:spPr>
          <a:xfrm rot="1546141">
            <a:off x="6017639" y="2076755"/>
            <a:ext cx="4433234" cy="596830"/>
          </a:xfrm>
          <a:prstGeom prst="ellipse">
            <a:avLst/>
          </a:prstGeom>
          <a:noFill/>
          <a:ln w="571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6195585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996A01D3-C4A5-4943-9F1E-E4433306772D}"/>
              </a:ext>
            </a:extLst>
          </p:cNvPr>
          <p:cNvPicPr>
            <a:picLocks noChangeAspect="1"/>
          </p:cNvPicPr>
          <p:nvPr/>
        </p:nvPicPr>
        <p:blipFill rotWithShape="1">
          <a:blip r:embed="rId3"/>
          <a:srcRect l="12390" t="9371" r="9553" b="18975"/>
          <a:stretch/>
        </p:blipFill>
        <p:spPr>
          <a:xfrm>
            <a:off x="2968619" y="1226358"/>
            <a:ext cx="7137584" cy="2184034"/>
          </a:xfrm>
          <a:prstGeom prst="rect">
            <a:avLst/>
          </a:prstGeom>
        </p:spPr>
      </p:pic>
      <p:pic>
        <p:nvPicPr>
          <p:cNvPr id="11" name="Picture 10">
            <a:extLst>
              <a:ext uri="{FF2B5EF4-FFF2-40B4-BE49-F238E27FC236}">
                <a16:creationId xmlns:a16="http://schemas.microsoft.com/office/drawing/2014/main" id="{F8598700-BDFD-A34B-8043-690086827FC4}"/>
              </a:ext>
            </a:extLst>
          </p:cNvPr>
          <p:cNvPicPr>
            <a:picLocks noChangeAspect="1"/>
          </p:cNvPicPr>
          <p:nvPr/>
        </p:nvPicPr>
        <p:blipFill rotWithShape="1">
          <a:blip r:embed="rId4"/>
          <a:srcRect l="12257" t="9418" r="9295" b="18927"/>
          <a:stretch/>
        </p:blipFill>
        <p:spPr>
          <a:xfrm>
            <a:off x="2951386" y="1226358"/>
            <a:ext cx="7173209" cy="2184034"/>
          </a:xfrm>
          <a:prstGeom prst="rect">
            <a:avLst/>
          </a:prstGeom>
        </p:spPr>
      </p:pic>
      <p:pic>
        <p:nvPicPr>
          <p:cNvPr id="12" name="Picture 11">
            <a:extLst>
              <a:ext uri="{FF2B5EF4-FFF2-40B4-BE49-F238E27FC236}">
                <a16:creationId xmlns:a16="http://schemas.microsoft.com/office/drawing/2014/main" id="{F136F906-8ABB-924A-80F8-4B59540ACD12}"/>
              </a:ext>
            </a:extLst>
          </p:cNvPr>
          <p:cNvPicPr>
            <a:picLocks noChangeAspect="1"/>
          </p:cNvPicPr>
          <p:nvPr/>
        </p:nvPicPr>
        <p:blipFill rotWithShape="1">
          <a:blip r:embed="rId5"/>
          <a:srcRect l="12318" t="9379" r="9625" b="18966"/>
          <a:stretch/>
        </p:blipFill>
        <p:spPr>
          <a:xfrm>
            <a:off x="2962042" y="1226358"/>
            <a:ext cx="7137583" cy="2184035"/>
          </a:xfrm>
          <a:prstGeom prst="rect">
            <a:avLst/>
          </a:prstGeom>
        </p:spPr>
      </p:pic>
      <p:pic>
        <p:nvPicPr>
          <p:cNvPr id="13" name="Picture 12">
            <a:extLst>
              <a:ext uri="{FF2B5EF4-FFF2-40B4-BE49-F238E27FC236}">
                <a16:creationId xmlns:a16="http://schemas.microsoft.com/office/drawing/2014/main" id="{0A28CC10-A0E1-4E45-B2D8-8C878992826E}"/>
              </a:ext>
            </a:extLst>
          </p:cNvPr>
          <p:cNvPicPr>
            <a:picLocks noChangeAspect="1"/>
          </p:cNvPicPr>
          <p:nvPr/>
        </p:nvPicPr>
        <p:blipFill rotWithShape="1">
          <a:blip r:embed="rId6"/>
          <a:srcRect l="12217" t="8859" r="9714" b="19428"/>
          <a:stretch/>
        </p:blipFill>
        <p:spPr>
          <a:xfrm>
            <a:off x="2949684" y="1212435"/>
            <a:ext cx="7138575" cy="2185845"/>
          </a:xfrm>
          <a:prstGeom prst="rect">
            <a:avLst/>
          </a:prstGeom>
        </p:spPr>
      </p:pic>
      <p:pic>
        <p:nvPicPr>
          <p:cNvPr id="14" name="Picture 13">
            <a:extLst>
              <a:ext uri="{FF2B5EF4-FFF2-40B4-BE49-F238E27FC236}">
                <a16:creationId xmlns:a16="http://schemas.microsoft.com/office/drawing/2014/main" id="{C01D4ED4-6E67-B148-8C96-027362B3AEAB}"/>
              </a:ext>
            </a:extLst>
          </p:cNvPr>
          <p:cNvPicPr>
            <a:picLocks noChangeAspect="1"/>
          </p:cNvPicPr>
          <p:nvPr/>
        </p:nvPicPr>
        <p:blipFill rotWithShape="1">
          <a:blip r:embed="rId7"/>
          <a:srcRect l="12217" t="9196" r="9714" b="19090"/>
          <a:stretch/>
        </p:blipFill>
        <p:spPr>
          <a:xfrm>
            <a:off x="2949684" y="1218742"/>
            <a:ext cx="7138575" cy="2185845"/>
          </a:xfrm>
          <a:prstGeom prst="rect">
            <a:avLst/>
          </a:prstGeom>
        </p:spPr>
      </p:pic>
      <p:pic>
        <p:nvPicPr>
          <p:cNvPr id="15" name="Picture 14">
            <a:extLst>
              <a:ext uri="{FF2B5EF4-FFF2-40B4-BE49-F238E27FC236}">
                <a16:creationId xmlns:a16="http://schemas.microsoft.com/office/drawing/2014/main" id="{01FF1FF3-D887-B643-A3F5-5B6198D87CCD}"/>
              </a:ext>
            </a:extLst>
          </p:cNvPr>
          <p:cNvPicPr>
            <a:picLocks noChangeAspect="1"/>
          </p:cNvPicPr>
          <p:nvPr/>
        </p:nvPicPr>
        <p:blipFill rotWithShape="1">
          <a:blip r:embed="rId8"/>
          <a:srcRect l="12218" t="8477" r="9714" b="19869"/>
          <a:stretch/>
        </p:blipFill>
        <p:spPr>
          <a:xfrm>
            <a:off x="2948915" y="1195803"/>
            <a:ext cx="7138577" cy="2184034"/>
          </a:xfrm>
          <a:prstGeom prst="rect">
            <a:avLst/>
          </a:prstGeom>
        </p:spPr>
      </p:pic>
      <p:pic>
        <p:nvPicPr>
          <p:cNvPr id="16" name="Picture 15">
            <a:extLst>
              <a:ext uri="{FF2B5EF4-FFF2-40B4-BE49-F238E27FC236}">
                <a16:creationId xmlns:a16="http://schemas.microsoft.com/office/drawing/2014/main" id="{9109C1A6-6C46-8740-84C0-3D651EDE0717}"/>
              </a:ext>
            </a:extLst>
          </p:cNvPr>
          <p:cNvPicPr>
            <a:picLocks noChangeAspect="1"/>
          </p:cNvPicPr>
          <p:nvPr/>
        </p:nvPicPr>
        <p:blipFill rotWithShape="1">
          <a:blip r:embed="rId9"/>
          <a:srcRect l="12161" t="8859" r="9782" b="19428"/>
          <a:stretch/>
        </p:blipFill>
        <p:spPr>
          <a:xfrm>
            <a:off x="2934205" y="1202082"/>
            <a:ext cx="7137583" cy="2185846"/>
          </a:xfrm>
          <a:prstGeom prst="rect">
            <a:avLst/>
          </a:prstGeom>
        </p:spPr>
      </p:pic>
      <p:sp>
        <p:nvSpPr>
          <p:cNvPr id="23" name="TextBox 22">
            <a:extLst>
              <a:ext uri="{FF2B5EF4-FFF2-40B4-BE49-F238E27FC236}">
                <a16:creationId xmlns:a16="http://schemas.microsoft.com/office/drawing/2014/main" id="{263F10AF-9570-034C-BC25-E921F9F04FE2}"/>
              </a:ext>
            </a:extLst>
          </p:cNvPr>
          <p:cNvSpPr txBox="1"/>
          <p:nvPr/>
        </p:nvSpPr>
        <p:spPr>
          <a:xfrm>
            <a:off x="3341530"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4" name="TextBox 23">
            <a:extLst>
              <a:ext uri="{FF2B5EF4-FFF2-40B4-BE49-F238E27FC236}">
                <a16:creationId xmlns:a16="http://schemas.microsoft.com/office/drawing/2014/main" id="{BE9F12D7-54CE-6D49-A889-C8049A389963}"/>
              </a:ext>
            </a:extLst>
          </p:cNvPr>
          <p:cNvSpPr txBox="1"/>
          <p:nvPr/>
        </p:nvSpPr>
        <p:spPr>
          <a:xfrm>
            <a:off x="5343982"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5" name="TextBox 24">
            <a:extLst>
              <a:ext uri="{FF2B5EF4-FFF2-40B4-BE49-F238E27FC236}">
                <a16:creationId xmlns:a16="http://schemas.microsoft.com/office/drawing/2014/main" id="{8A70C0C8-8E8B-1746-9345-914C1859557F}"/>
              </a:ext>
            </a:extLst>
          </p:cNvPr>
          <p:cNvSpPr txBox="1"/>
          <p:nvPr/>
        </p:nvSpPr>
        <p:spPr>
          <a:xfrm>
            <a:off x="7361686"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26" name="TextBox 25">
            <a:extLst>
              <a:ext uri="{FF2B5EF4-FFF2-40B4-BE49-F238E27FC236}">
                <a16:creationId xmlns:a16="http://schemas.microsoft.com/office/drawing/2014/main" id="{DDEC3D16-73B0-5749-AEE3-D05CF25B9CF3}"/>
              </a:ext>
            </a:extLst>
          </p:cNvPr>
          <p:cNvSpPr txBox="1"/>
          <p:nvPr/>
        </p:nvSpPr>
        <p:spPr>
          <a:xfrm>
            <a:off x="9420020" y="3355852"/>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sp>
        <p:nvSpPr>
          <p:cNvPr id="27" name="TextBox 26">
            <a:extLst>
              <a:ext uri="{FF2B5EF4-FFF2-40B4-BE49-F238E27FC236}">
                <a16:creationId xmlns:a16="http://schemas.microsoft.com/office/drawing/2014/main" id="{9DC7AEDE-1F51-DF46-A6D8-A2788AFF53E5}"/>
              </a:ext>
            </a:extLst>
          </p:cNvPr>
          <p:cNvSpPr txBox="1"/>
          <p:nvPr/>
        </p:nvSpPr>
        <p:spPr>
          <a:xfrm>
            <a:off x="3356156"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5</a:t>
            </a:r>
          </a:p>
        </p:txBody>
      </p:sp>
      <p:sp>
        <p:nvSpPr>
          <p:cNvPr id="28" name="TextBox 27">
            <a:extLst>
              <a:ext uri="{FF2B5EF4-FFF2-40B4-BE49-F238E27FC236}">
                <a16:creationId xmlns:a16="http://schemas.microsoft.com/office/drawing/2014/main" id="{9D801039-3AB9-9742-85E9-4B299E6AA3FA}"/>
              </a:ext>
            </a:extLst>
          </p:cNvPr>
          <p:cNvSpPr txBox="1"/>
          <p:nvPr/>
        </p:nvSpPr>
        <p:spPr>
          <a:xfrm>
            <a:off x="5358608"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4</a:t>
            </a:r>
          </a:p>
        </p:txBody>
      </p:sp>
      <p:sp>
        <p:nvSpPr>
          <p:cNvPr id="29" name="TextBox 28">
            <a:extLst>
              <a:ext uri="{FF2B5EF4-FFF2-40B4-BE49-F238E27FC236}">
                <a16:creationId xmlns:a16="http://schemas.microsoft.com/office/drawing/2014/main" id="{7ED52E6B-3388-9A4D-BDD1-53792FAD72BF}"/>
              </a:ext>
            </a:extLst>
          </p:cNvPr>
          <p:cNvSpPr txBox="1"/>
          <p:nvPr/>
        </p:nvSpPr>
        <p:spPr>
          <a:xfrm>
            <a:off x="7376312"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3</a:t>
            </a:r>
          </a:p>
        </p:txBody>
      </p:sp>
      <p:sp>
        <p:nvSpPr>
          <p:cNvPr id="30" name="TextBox 29">
            <a:extLst>
              <a:ext uri="{FF2B5EF4-FFF2-40B4-BE49-F238E27FC236}">
                <a16:creationId xmlns:a16="http://schemas.microsoft.com/office/drawing/2014/main" id="{B3AA04D4-E945-BC40-BCDE-0B88E054EB21}"/>
              </a:ext>
            </a:extLst>
          </p:cNvPr>
          <p:cNvSpPr txBox="1"/>
          <p:nvPr/>
        </p:nvSpPr>
        <p:spPr>
          <a:xfrm>
            <a:off x="9434646" y="900754"/>
            <a:ext cx="487634" cy="338554"/>
          </a:xfrm>
          <a:prstGeom prst="rect">
            <a:avLst/>
          </a:prstGeom>
          <a:noFill/>
        </p:spPr>
        <p:txBody>
          <a:bodyPr wrap="none" rtlCol="0">
            <a:spAutoFit/>
          </a:bodyPr>
          <a:lstStyle/>
          <a:p>
            <a:r>
              <a:rPr lang="en-US" sz="1600" dirty="0">
                <a:latin typeface="Cambria" panose="02040503050406030204" pitchFamily="18" charset="0"/>
              </a:rPr>
              <a:t>10</a:t>
            </a:r>
            <a:r>
              <a:rPr lang="en-US" sz="1600" baseline="30000" dirty="0">
                <a:latin typeface="Cambria" panose="02040503050406030204" pitchFamily="18" charset="0"/>
              </a:rPr>
              <a:t>2</a:t>
            </a:r>
          </a:p>
        </p:txBody>
      </p:sp>
      <p:pic>
        <p:nvPicPr>
          <p:cNvPr id="32" name="Picture 31">
            <a:extLst>
              <a:ext uri="{FF2B5EF4-FFF2-40B4-BE49-F238E27FC236}">
                <a16:creationId xmlns:a16="http://schemas.microsoft.com/office/drawing/2014/main" id="{AEA85F6A-5DE3-2B43-B1EF-0418B787A9C6}"/>
              </a:ext>
            </a:extLst>
          </p:cNvPr>
          <p:cNvPicPr>
            <a:picLocks noChangeAspect="1"/>
          </p:cNvPicPr>
          <p:nvPr/>
        </p:nvPicPr>
        <p:blipFill>
          <a:blip r:embed="rId10"/>
          <a:stretch>
            <a:fillRect/>
          </a:stretch>
        </p:blipFill>
        <p:spPr>
          <a:xfrm>
            <a:off x="2926289" y="900755"/>
            <a:ext cx="7173209" cy="276711"/>
          </a:xfrm>
          <a:prstGeom prst="rect">
            <a:avLst/>
          </a:prstGeom>
        </p:spPr>
      </p:pic>
      <p:grpSp>
        <p:nvGrpSpPr>
          <p:cNvPr id="71" name="Group 70">
            <a:extLst>
              <a:ext uri="{FF2B5EF4-FFF2-40B4-BE49-F238E27FC236}">
                <a16:creationId xmlns:a16="http://schemas.microsoft.com/office/drawing/2014/main" id="{A5445475-EAF2-2041-B981-1E7048D6A57B}"/>
              </a:ext>
            </a:extLst>
          </p:cNvPr>
          <p:cNvGrpSpPr/>
          <p:nvPr/>
        </p:nvGrpSpPr>
        <p:grpSpPr>
          <a:xfrm>
            <a:off x="3659366" y="1226358"/>
            <a:ext cx="2648903" cy="2263065"/>
            <a:chOff x="2127003" y="3624503"/>
            <a:chExt cx="2648903" cy="2263065"/>
          </a:xfrm>
        </p:grpSpPr>
        <p:cxnSp>
          <p:nvCxnSpPr>
            <p:cNvPr id="35" name="Straight Connector 34">
              <a:extLst>
                <a:ext uri="{FF2B5EF4-FFF2-40B4-BE49-F238E27FC236}">
                  <a16:creationId xmlns:a16="http://schemas.microsoft.com/office/drawing/2014/main" id="{FB7A1ED3-20A7-2446-A362-7009FEF9ABEA}"/>
                </a:ext>
              </a:extLst>
            </p:cNvPr>
            <p:cNvCxnSpPr>
              <a:cxnSpLocks/>
            </p:cNvCxnSpPr>
            <p:nvPr/>
          </p:nvCxnSpPr>
          <p:spPr>
            <a:xfrm flipV="1">
              <a:off x="2373682" y="3636536"/>
              <a:ext cx="0" cy="2141447"/>
            </a:xfrm>
            <a:prstGeom prst="line">
              <a:avLst/>
            </a:prstGeom>
            <a:ln w="19050">
              <a:solidFill>
                <a:srgbClr val="7C5295"/>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6DF026A4-FFC1-634D-8475-3E19B1CA8981}"/>
                </a:ext>
              </a:extLst>
            </p:cNvPr>
            <p:cNvCxnSpPr>
              <a:cxnSpLocks/>
            </p:cNvCxnSpPr>
            <p:nvPr/>
          </p:nvCxnSpPr>
          <p:spPr>
            <a:xfrm flipV="1">
              <a:off x="3349042" y="3636536"/>
              <a:ext cx="0" cy="2141448"/>
            </a:xfrm>
            <a:prstGeom prst="line">
              <a:avLst/>
            </a:prstGeom>
            <a:ln w="19050">
              <a:solidFill>
                <a:srgbClr val="00B894"/>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38A2770-D689-6B41-8E50-3FD68AA2F8A9}"/>
                </a:ext>
              </a:extLst>
            </p:cNvPr>
            <p:cNvCxnSpPr>
              <a:cxnSpLocks/>
            </p:cNvCxnSpPr>
            <p:nvPr/>
          </p:nvCxnSpPr>
          <p:spPr>
            <a:xfrm flipV="1">
              <a:off x="3574594" y="3636535"/>
              <a:ext cx="0" cy="2141448"/>
            </a:xfrm>
            <a:prstGeom prst="line">
              <a:avLst/>
            </a:prstGeom>
            <a:ln w="19050">
              <a:solidFill>
                <a:srgbClr val="0C84E3"/>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662A735B-E406-CE4E-8269-19F0A51AC355}"/>
                </a:ext>
              </a:extLst>
            </p:cNvPr>
            <p:cNvCxnSpPr>
              <a:cxnSpLocks/>
            </p:cNvCxnSpPr>
            <p:nvPr/>
          </p:nvCxnSpPr>
          <p:spPr>
            <a:xfrm flipV="1">
              <a:off x="3617267" y="3636535"/>
              <a:ext cx="0" cy="2141448"/>
            </a:xfrm>
            <a:prstGeom prst="line">
              <a:avLst/>
            </a:prstGeom>
            <a:ln w="19050">
              <a:solidFill>
                <a:srgbClr val="D73030"/>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3D320042-D202-BA46-9B72-4AADBD93B661}"/>
                </a:ext>
              </a:extLst>
            </p:cNvPr>
            <p:cNvCxnSpPr>
              <a:cxnSpLocks/>
            </p:cNvCxnSpPr>
            <p:nvPr/>
          </p:nvCxnSpPr>
          <p:spPr>
            <a:xfrm flipV="1">
              <a:off x="4076905" y="3624503"/>
              <a:ext cx="0" cy="2141448"/>
            </a:xfrm>
            <a:prstGeom prst="line">
              <a:avLst/>
            </a:prstGeom>
            <a:ln w="19050">
              <a:solidFill>
                <a:srgbClr val="FECC6E"/>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82ADC8C0-1770-AD40-84A3-969717DF88F4}"/>
                </a:ext>
              </a:extLst>
            </p:cNvPr>
            <p:cNvCxnSpPr>
              <a:cxnSpLocks/>
            </p:cNvCxnSpPr>
            <p:nvPr/>
          </p:nvCxnSpPr>
          <p:spPr>
            <a:xfrm flipV="1">
              <a:off x="4719423" y="3636535"/>
              <a:ext cx="0" cy="2141448"/>
            </a:xfrm>
            <a:prstGeom prst="line">
              <a:avLst/>
            </a:prstGeom>
            <a:ln w="19050">
              <a:solidFill>
                <a:srgbClr val="E26F55"/>
              </a:solidFill>
            </a:ln>
          </p:spPr>
          <p:style>
            <a:lnRef idx="1">
              <a:schemeClr val="accent1"/>
            </a:lnRef>
            <a:fillRef idx="0">
              <a:schemeClr val="accent1"/>
            </a:fillRef>
            <a:effectRef idx="0">
              <a:schemeClr val="accent1"/>
            </a:effectRef>
            <a:fontRef idx="minor">
              <a:schemeClr val="tx1"/>
            </a:fontRef>
          </p:style>
        </p:cxnSp>
        <p:sp>
          <p:nvSpPr>
            <p:cNvPr id="50" name="TextBox 49">
              <a:extLst>
                <a:ext uri="{FF2B5EF4-FFF2-40B4-BE49-F238E27FC236}">
                  <a16:creationId xmlns:a16="http://schemas.microsoft.com/office/drawing/2014/main" id="{4DA8D5D8-34C2-894B-9373-7234BF96F474}"/>
                </a:ext>
              </a:extLst>
            </p:cNvPr>
            <p:cNvSpPr txBox="1"/>
            <p:nvPr/>
          </p:nvSpPr>
          <p:spPr>
            <a:xfrm rot="16200000">
              <a:off x="1778991" y="5219584"/>
              <a:ext cx="1003801" cy="307777"/>
            </a:xfrm>
            <a:prstGeom prst="rect">
              <a:avLst/>
            </a:prstGeom>
            <a:noFill/>
          </p:spPr>
          <p:txBody>
            <a:bodyPr wrap="none" rtlCol="0">
              <a:spAutoFit/>
            </a:bodyPr>
            <a:lstStyle/>
            <a:p>
              <a:r>
                <a:rPr lang="en-US" sz="1400" b="1" dirty="0">
                  <a:solidFill>
                    <a:srgbClr val="7C5294"/>
                  </a:solidFill>
                </a:rPr>
                <a:t>DDR3-old</a:t>
              </a:r>
            </a:p>
          </p:txBody>
        </p:sp>
        <p:sp>
          <p:nvSpPr>
            <p:cNvPr id="51" name="TextBox 50">
              <a:extLst>
                <a:ext uri="{FF2B5EF4-FFF2-40B4-BE49-F238E27FC236}">
                  <a16:creationId xmlns:a16="http://schemas.microsoft.com/office/drawing/2014/main" id="{24AC3123-5911-FF4B-A4A5-55A993458220}"/>
                </a:ext>
              </a:extLst>
            </p:cNvPr>
            <p:cNvSpPr txBox="1"/>
            <p:nvPr/>
          </p:nvSpPr>
          <p:spPr>
            <a:xfrm rot="16200000">
              <a:off x="2709389" y="5191840"/>
              <a:ext cx="1079142" cy="307777"/>
            </a:xfrm>
            <a:prstGeom prst="rect">
              <a:avLst/>
            </a:prstGeom>
            <a:noFill/>
          </p:spPr>
          <p:txBody>
            <a:bodyPr wrap="none" rtlCol="0">
              <a:spAutoFit/>
            </a:bodyPr>
            <a:lstStyle/>
            <a:p>
              <a:r>
                <a:rPr lang="en-US" sz="1400" b="1" dirty="0">
                  <a:solidFill>
                    <a:srgbClr val="00BA93"/>
                  </a:solidFill>
                </a:rPr>
                <a:t>DDR3-new</a:t>
              </a:r>
            </a:p>
          </p:txBody>
        </p:sp>
        <p:sp>
          <p:nvSpPr>
            <p:cNvPr id="52" name="TextBox 51">
              <a:extLst>
                <a:ext uri="{FF2B5EF4-FFF2-40B4-BE49-F238E27FC236}">
                  <a16:creationId xmlns:a16="http://schemas.microsoft.com/office/drawing/2014/main" id="{CEF4839E-DB76-A045-B25C-6EB61FD85373}"/>
                </a:ext>
              </a:extLst>
            </p:cNvPr>
            <p:cNvSpPr txBox="1"/>
            <p:nvPr/>
          </p:nvSpPr>
          <p:spPr>
            <a:xfrm rot="16200000">
              <a:off x="2981507" y="5225082"/>
              <a:ext cx="1003801" cy="307777"/>
            </a:xfrm>
            <a:prstGeom prst="rect">
              <a:avLst/>
            </a:prstGeom>
            <a:noFill/>
          </p:spPr>
          <p:txBody>
            <a:bodyPr wrap="none" rtlCol="0">
              <a:spAutoFit/>
            </a:bodyPr>
            <a:lstStyle/>
            <a:p>
              <a:r>
                <a:rPr lang="en-US" sz="1400" b="1" dirty="0">
                  <a:solidFill>
                    <a:srgbClr val="0E83E3"/>
                  </a:solidFill>
                </a:rPr>
                <a:t>DDR4-old</a:t>
              </a:r>
            </a:p>
          </p:txBody>
        </p:sp>
        <p:sp>
          <p:nvSpPr>
            <p:cNvPr id="53" name="TextBox 52">
              <a:extLst>
                <a:ext uri="{FF2B5EF4-FFF2-40B4-BE49-F238E27FC236}">
                  <a16:creationId xmlns:a16="http://schemas.microsoft.com/office/drawing/2014/main" id="{C1738C7E-BC3A-584C-8FBF-2521717F4FBD}"/>
                </a:ext>
              </a:extLst>
            </p:cNvPr>
            <p:cNvSpPr txBox="1"/>
            <p:nvPr/>
          </p:nvSpPr>
          <p:spPr>
            <a:xfrm rot="16200000">
              <a:off x="3151954" y="5165766"/>
              <a:ext cx="1124026" cy="307777"/>
            </a:xfrm>
            <a:prstGeom prst="rect">
              <a:avLst/>
            </a:prstGeom>
            <a:noFill/>
          </p:spPr>
          <p:txBody>
            <a:bodyPr wrap="none" rtlCol="0">
              <a:spAutoFit/>
            </a:bodyPr>
            <a:lstStyle/>
            <a:p>
              <a:r>
                <a:rPr lang="en-US" sz="1400" b="1" dirty="0">
                  <a:solidFill>
                    <a:srgbClr val="D8302E"/>
                  </a:solidFill>
                </a:rPr>
                <a:t>LPDDR4-1x</a:t>
              </a:r>
            </a:p>
          </p:txBody>
        </p:sp>
        <p:sp>
          <p:nvSpPr>
            <p:cNvPr id="54" name="TextBox 53">
              <a:extLst>
                <a:ext uri="{FF2B5EF4-FFF2-40B4-BE49-F238E27FC236}">
                  <a16:creationId xmlns:a16="http://schemas.microsoft.com/office/drawing/2014/main" id="{591A9C3F-AA1E-3D43-AC10-7ED74D28FEAD}"/>
                </a:ext>
              </a:extLst>
            </p:cNvPr>
            <p:cNvSpPr txBox="1"/>
            <p:nvPr/>
          </p:nvSpPr>
          <p:spPr>
            <a:xfrm rot="16200000">
              <a:off x="3631763" y="5185572"/>
              <a:ext cx="1079142" cy="307777"/>
            </a:xfrm>
            <a:prstGeom prst="rect">
              <a:avLst/>
            </a:prstGeom>
            <a:noFill/>
          </p:spPr>
          <p:txBody>
            <a:bodyPr wrap="none" rtlCol="0">
              <a:spAutoFit/>
            </a:bodyPr>
            <a:lstStyle/>
            <a:p>
              <a:r>
                <a:rPr lang="en-US" sz="1400" b="1" dirty="0">
                  <a:solidFill>
                    <a:srgbClr val="FFCC6E"/>
                  </a:solidFill>
                </a:rPr>
                <a:t>DDR4-new</a:t>
              </a:r>
            </a:p>
          </p:txBody>
        </p:sp>
        <p:sp>
          <p:nvSpPr>
            <p:cNvPr id="55" name="TextBox 54">
              <a:extLst>
                <a:ext uri="{FF2B5EF4-FFF2-40B4-BE49-F238E27FC236}">
                  <a16:creationId xmlns:a16="http://schemas.microsoft.com/office/drawing/2014/main" id="{DBAA8456-2D74-DC44-9DE7-9359FD2C05CD}"/>
                </a:ext>
              </a:extLst>
            </p:cNvPr>
            <p:cNvSpPr txBox="1"/>
            <p:nvPr/>
          </p:nvSpPr>
          <p:spPr>
            <a:xfrm rot="16200000">
              <a:off x="4059203" y="5170865"/>
              <a:ext cx="1125629" cy="307777"/>
            </a:xfrm>
            <a:prstGeom prst="rect">
              <a:avLst/>
            </a:prstGeom>
            <a:noFill/>
          </p:spPr>
          <p:txBody>
            <a:bodyPr wrap="none" rtlCol="0">
              <a:spAutoFit/>
            </a:bodyPr>
            <a:lstStyle/>
            <a:p>
              <a:r>
                <a:rPr lang="en-US" sz="1400" b="1" dirty="0">
                  <a:solidFill>
                    <a:srgbClr val="E26F55"/>
                  </a:solidFill>
                </a:rPr>
                <a:t>LPDDR4-1y</a:t>
              </a:r>
            </a:p>
          </p:txBody>
        </p:sp>
      </p:grpSp>
      <p:sp>
        <p:nvSpPr>
          <p:cNvPr id="65" name="TextBox 64">
            <a:extLst>
              <a:ext uri="{FF2B5EF4-FFF2-40B4-BE49-F238E27FC236}">
                <a16:creationId xmlns:a16="http://schemas.microsoft.com/office/drawing/2014/main" id="{8160F3B6-9A44-124A-BB93-E69EA1FB8BA2}"/>
              </a:ext>
            </a:extLst>
          </p:cNvPr>
          <p:cNvSpPr txBox="1"/>
          <p:nvPr/>
        </p:nvSpPr>
        <p:spPr>
          <a:xfrm>
            <a:off x="8231973" y="2527128"/>
            <a:ext cx="615874" cy="307777"/>
          </a:xfrm>
          <a:prstGeom prst="rect">
            <a:avLst/>
          </a:prstGeom>
          <a:noFill/>
        </p:spPr>
        <p:txBody>
          <a:bodyPr wrap="none" rtlCol="0">
            <a:spAutoFit/>
          </a:bodyPr>
          <a:lstStyle/>
          <a:p>
            <a:r>
              <a:rPr lang="en-US" sz="1400" dirty="0">
                <a:ln>
                  <a:solidFill>
                    <a:schemeClr val="tx1"/>
                  </a:solidFill>
                </a:ln>
              </a:rPr>
              <a:t>PARA</a:t>
            </a:r>
          </a:p>
        </p:txBody>
      </p:sp>
      <p:sp>
        <p:nvSpPr>
          <p:cNvPr id="66" name="TextBox 65">
            <a:extLst>
              <a:ext uri="{FF2B5EF4-FFF2-40B4-BE49-F238E27FC236}">
                <a16:creationId xmlns:a16="http://schemas.microsoft.com/office/drawing/2014/main" id="{CFDA5AED-984D-8B4F-B065-937B39ABB892}"/>
              </a:ext>
            </a:extLst>
          </p:cNvPr>
          <p:cNvSpPr txBox="1"/>
          <p:nvPr/>
        </p:nvSpPr>
        <p:spPr>
          <a:xfrm>
            <a:off x="8335909" y="1795878"/>
            <a:ext cx="1140056" cy="307777"/>
          </a:xfrm>
          <a:prstGeom prst="rect">
            <a:avLst/>
          </a:prstGeom>
          <a:noFill/>
        </p:spPr>
        <p:txBody>
          <a:bodyPr wrap="none" rtlCol="0">
            <a:spAutoFit/>
          </a:bodyPr>
          <a:lstStyle/>
          <a:p>
            <a:r>
              <a:rPr lang="en-US" sz="1400" dirty="0" err="1">
                <a:ln>
                  <a:solidFill>
                    <a:srgbClr val="555455"/>
                  </a:solidFill>
                </a:ln>
                <a:solidFill>
                  <a:srgbClr val="555455"/>
                </a:solidFill>
              </a:rPr>
              <a:t>TWiCe</a:t>
            </a:r>
            <a:r>
              <a:rPr lang="en-US" sz="1400" dirty="0">
                <a:ln>
                  <a:solidFill>
                    <a:srgbClr val="555455"/>
                  </a:solidFill>
                </a:ln>
                <a:solidFill>
                  <a:srgbClr val="555455"/>
                </a:solidFill>
              </a:rPr>
              <a:t>-ideal</a:t>
            </a:r>
          </a:p>
        </p:txBody>
      </p:sp>
      <p:sp>
        <p:nvSpPr>
          <p:cNvPr id="67" name="TextBox 66">
            <a:extLst>
              <a:ext uri="{FF2B5EF4-FFF2-40B4-BE49-F238E27FC236}">
                <a16:creationId xmlns:a16="http://schemas.microsoft.com/office/drawing/2014/main" id="{C064FC3A-3D6A-464B-93A9-82BEEC8D5DB1}"/>
              </a:ext>
            </a:extLst>
          </p:cNvPr>
          <p:cNvSpPr txBox="1"/>
          <p:nvPr/>
        </p:nvSpPr>
        <p:spPr>
          <a:xfrm>
            <a:off x="9554328" y="1284373"/>
            <a:ext cx="554960" cy="307777"/>
          </a:xfrm>
          <a:prstGeom prst="rect">
            <a:avLst/>
          </a:prstGeom>
          <a:noFill/>
        </p:spPr>
        <p:txBody>
          <a:bodyPr wrap="none" rtlCol="0">
            <a:spAutoFit/>
          </a:bodyPr>
          <a:lstStyle/>
          <a:p>
            <a:r>
              <a:rPr lang="en-US" sz="1400" dirty="0">
                <a:ln>
                  <a:solidFill>
                    <a:srgbClr val="66A105"/>
                  </a:solidFill>
                </a:ln>
                <a:solidFill>
                  <a:srgbClr val="66A105"/>
                </a:solidFill>
              </a:rPr>
              <a:t>Ideal</a:t>
            </a:r>
            <a:endParaRPr lang="en-US" dirty="0">
              <a:ln>
                <a:solidFill>
                  <a:srgbClr val="66A105"/>
                </a:solidFill>
              </a:ln>
              <a:solidFill>
                <a:srgbClr val="66A105"/>
              </a:solidFill>
            </a:endParaRPr>
          </a:p>
        </p:txBody>
      </p:sp>
      <p:sp>
        <p:nvSpPr>
          <p:cNvPr id="78" name="Rectangle 77">
            <a:extLst>
              <a:ext uri="{FF2B5EF4-FFF2-40B4-BE49-F238E27FC236}">
                <a16:creationId xmlns:a16="http://schemas.microsoft.com/office/drawing/2014/main" id="{78DAFE47-FB47-F64A-A7C6-718CA76212AF}"/>
              </a:ext>
            </a:extLst>
          </p:cNvPr>
          <p:cNvSpPr/>
          <p:nvPr/>
        </p:nvSpPr>
        <p:spPr>
          <a:xfrm>
            <a:off x="9339342" y="954262"/>
            <a:ext cx="682959" cy="164144"/>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bg1"/>
                </a:solidFill>
              </a:ln>
              <a:solidFill>
                <a:schemeClr val="bg1"/>
              </a:solidFill>
            </a:endParaRPr>
          </a:p>
        </p:txBody>
      </p:sp>
      <p:sp>
        <p:nvSpPr>
          <p:cNvPr id="79" name="Title 1">
            <a:extLst>
              <a:ext uri="{FF2B5EF4-FFF2-40B4-BE49-F238E27FC236}">
                <a16:creationId xmlns:a16="http://schemas.microsoft.com/office/drawing/2014/main" id="{54425848-75E9-E649-B22E-8368082885DF}"/>
              </a:ext>
            </a:extLst>
          </p:cNvPr>
          <p:cNvSpPr>
            <a:spLocks noGrp="1"/>
          </p:cNvSpPr>
          <p:nvPr>
            <p:ph type="title"/>
          </p:nvPr>
        </p:nvSpPr>
        <p:spPr>
          <a:xfrm>
            <a:off x="1599991" y="73724"/>
            <a:ext cx="8987622" cy="740193"/>
          </a:xfrm>
        </p:spPr>
        <p:txBody>
          <a:bodyPr/>
          <a:lstStyle/>
          <a:p>
            <a:r>
              <a:rPr lang="en-US" sz="3500" b="1" dirty="0"/>
              <a:t>Mitigation Mechanism Evaluation</a:t>
            </a:r>
          </a:p>
        </p:txBody>
      </p:sp>
      <p:sp>
        <p:nvSpPr>
          <p:cNvPr id="38" name="TextBox 37">
            <a:extLst>
              <a:ext uri="{FF2B5EF4-FFF2-40B4-BE49-F238E27FC236}">
                <a16:creationId xmlns:a16="http://schemas.microsoft.com/office/drawing/2014/main" id="{72F9115D-E522-AF42-86C9-00F632807B4C}"/>
              </a:ext>
            </a:extLst>
          </p:cNvPr>
          <p:cNvSpPr txBox="1"/>
          <p:nvPr/>
        </p:nvSpPr>
        <p:spPr>
          <a:xfrm>
            <a:off x="1812362" y="4091989"/>
            <a:ext cx="8609889" cy="1046440"/>
          </a:xfrm>
          <a:prstGeom prst="rect">
            <a:avLst/>
          </a:prstGeom>
          <a:solidFill>
            <a:schemeClr val="accent4">
              <a:lumMod val="20000"/>
              <a:lumOff val="80000"/>
            </a:schemeClr>
          </a:solidFill>
          <a:ln w="76200">
            <a:solidFill>
              <a:schemeClr val="accent1"/>
            </a:solidFill>
          </a:ln>
        </p:spPr>
        <p:txBody>
          <a:bodyPr wrap="square" rtlCol="0">
            <a:spAutoFit/>
          </a:bodyPr>
          <a:lstStyle/>
          <a:p>
            <a:pPr algn="ctr"/>
            <a:endParaRPr lang="en-US" sz="900" b="1" dirty="0">
              <a:latin typeface="Cambria" panose="02040503050406030204" pitchFamily="18" charset="0"/>
              <a:ea typeface="Cambria" charset="0"/>
              <a:cs typeface="Cambria" charset="0"/>
            </a:endParaRPr>
          </a:p>
          <a:p>
            <a:pPr algn="ctr"/>
            <a:r>
              <a:rPr lang="en-US" sz="2200" b="1" dirty="0">
                <a:solidFill>
                  <a:srgbClr val="538234"/>
                </a:solidFill>
                <a:latin typeface="Cambria" panose="02040503050406030204" pitchFamily="18" charset="0"/>
              </a:rPr>
              <a:t>Ideal</a:t>
            </a:r>
            <a:r>
              <a:rPr lang="en-US" sz="2200" b="1" dirty="0">
                <a:latin typeface="Cambria" panose="02040503050406030204" pitchFamily="18" charset="0"/>
              </a:rPr>
              <a:t> mechanism is </a:t>
            </a:r>
            <a:r>
              <a:rPr lang="en-US" sz="2200" b="1" dirty="0">
                <a:solidFill>
                  <a:srgbClr val="538234"/>
                </a:solidFill>
                <a:latin typeface="Cambria" panose="02040503050406030204" pitchFamily="18" charset="0"/>
              </a:rPr>
              <a:t>significantly better </a:t>
            </a:r>
          </a:p>
          <a:p>
            <a:pPr algn="ctr"/>
            <a:r>
              <a:rPr lang="en-US" sz="2200" b="1" dirty="0">
                <a:latin typeface="Cambria" panose="02040503050406030204" pitchFamily="18" charset="0"/>
              </a:rPr>
              <a:t>than any existing mechanism for </a:t>
            </a:r>
            <a:r>
              <a:rPr lang="en-US" sz="2200" b="1" dirty="0" err="1">
                <a:solidFill>
                  <a:schemeClr val="accent5">
                    <a:lumMod val="75000"/>
                  </a:schemeClr>
                </a:solidFill>
                <a:latin typeface="Cambria" panose="02040503050406030204" pitchFamily="18" charset="0"/>
              </a:rPr>
              <a:t>HC</a:t>
            </a:r>
            <a:r>
              <a:rPr lang="en-US" sz="2200" b="1" baseline="-25000" dirty="0" err="1">
                <a:solidFill>
                  <a:schemeClr val="accent5">
                    <a:lumMod val="75000"/>
                  </a:schemeClr>
                </a:solidFill>
                <a:latin typeface="Cambria" panose="02040503050406030204" pitchFamily="18" charset="0"/>
              </a:rPr>
              <a:t>first</a:t>
            </a:r>
            <a:r>
              <a:rPr lang="en-US" sz="2200" b="1" dirty="0">
                <a:solidFill>
                  <a:schemeClr val="accent5">
                    <a:lumMod val="75000"/>
                  </a:schemeClr>
                </a:solidFill>
                <a:latin typeface="Cambria" panose="02040503050406030204" pitchFamily="18" charset="0"/>
              </a:rPr>
              <a:t> &lt; 1024</a:t>
            </a:r>
          </a:p>
          <a:p>
            <a:pPr algn="ctr"/>
            <a:endParaRPr lang="en-US" sz="900" b="1" dirty="0">
              <a:latin typeface="Cambria" panose="02040503050406030204" pitchFamily="18" charset="0"/>
              <a:ea typeface="Cambria" charset="0"/>
              <a:cs typeface="Cambria" charset="0"/>
            </a:endParaRPr>
          </a:p>
        </p:txBody>
      </p:sp>
      <p:sp>
        <p:nvSpPr>
          <p:cNvPr id="39" name="TextBox 38">
            <a:extLst>
              <a:ext uri="{FF2B5EF4-FFF2-40B4-BE49-F238E27FC236}">
                <a16:creationId xmlns:a16="http://schemas.microsoft.com/office/drawing/2014/main" id="{79BBEDA4-0B85-CB4E-A839-170293EDE95B}"/>
              </a:ext>
            </a:extLst>
          </p:cNvPr>
          <p:cNvSpPr txBox="1"/>
          <p:nvPr/>
        </p:nvSpPr>
        <p:spPr>
          <a:xfrm>
            <a:off x="1812362" y="5390484"/>
            <a:ext cx="8609889" cy="1077218"/>
          </a:xfrm>
          <a:prstGeom prst="rect">
            <a:avLst/>
          </a:prstGeom>
          <a:solidFill>
            <a:schemeClr val="accent4">
              <a:lumMod val="20000"/>
              <a:lumOff val="80000"/>
            </a:schemeClr>
          </a:solidFill>
          <a:ln w="76200">
            <a:solidFill>
              <a:schemeClr val="accent1"/>
            </a:solidFill>
          </a:ln>
        </p:spPr>
        <p:txBody>
          <a:bodyPr wrap="square" rtlCol="0">
            <a:spAutoFit/>
          </a:bodyPr>
          <a:lstStyle/>
          <a:p>
            <a:pPr algn="ctr"/>
            <a:endParaRPr lang="en-US" sz="1000" b="1" dirty="0">
              <a:latin typeface="Cambria" panose="02040503050406030204" pitchFamily="18" charset="0"/>
              <a:ea typeface="Cambria" charset="0"/>
              <a:cs typeface="Cambria" charset="0"/>
            </a:endParaRPr>
          </a:p>
          <a:p>
            <a:pPr algn="ctr"/>
            <a:r>
              <a:rPr lang="en-US" sz="2200" b="1" dirty="0">
                <a:solidFill>
                  <a:schemeClr val="accent5">
                    <a:lumMod val="75000"/>
                  </a:schemeClr>
                </a:solidFill>
                <a:latin typeface="Cambria" panose="02040503050406030204" pitchFamily="18" charset="0"/>
              </a:rPr>
              <a:t>Significant opportunity </a:t>
            </a:r>
            <a:r>
              <a:rPr lang="en-US" sz="2200" b="1" dirty="0">
                <a:latin typeface="Cambria" panose="02040503050406030204" pitchFamily="18" charset="0"/>
              </a:rPr>
              <a:t>for developing a </a:t>
            </a:r>
            <a:r>
              <a:rPr lang="en-US" sz="2200" b="1" dirty="0" err="1">
                <a:latin typeface="Cambria" panose="02040503050406030204" pitchFamily="18" charset="0"/>
              </a:rPr>
              <a:t>RowHammer</a:t>
            </a:r>
            <a:r>
              <a:rPr lang="en-US" sz="2200" b="1" dirty="0">
                <a:latin typeface="Cambria" panose="02040503050406030204" pitchFamily="18" charset="0"/>
              </a:rPr>
              <a:t> solution </a:t>
            </a:r>
          </a:p>
          <a:p>
            <a:pPr algn="ctr"/>
            <a:r>
              <a:rPr lang="en-US" sz="2200" b="1" dirty="0">
                <a:latin typeface="Cambria" panose="02040503050406030204" pitchFamily="18" charset="0"/>
              </a:rPr>
              <a:t>with </a:t>
            </a:r>
            <a:r>
              <a:rPr lang="en-US" sz="2200" b="1" dirty="0">
                <a:solidFill>
                  <a:srgbClr val="538234"/>
                </a:solidFill>
                <a:latin typeface="Cambria" panose="02040503050406030204" pitchFamily="18" charset="0"/>
              </a:rPr>
              <a:t>low performance overhead that supports low </a:t>
            </a:r>
            <a:r>
              <a:rPr lang="en-US" sz="2200" b="1" dirty="0" err="1">
                <a:solidFill>
                  <a:srgbClr val="538234"/>
                </a:solidFill>
                <a:latin typeface="Cambria" panose="02040503050406030204" pitchFamily="18" charset="0"/>
              </a:rPr>
              <a:t>HC</a:t>
            </a:r>
            <a:r>
              <a:rPr lang="en-US" sz="2200" b="1" baseline="-25000" dirty="0" err="1">
                <a:solidFill>
                  <a:srgbClr val="538234"/>
                </a:solidFill>
                <a:latin typeface="Cambria" panose="02040503050406030204" pitchFamily="18" charset="0"/>
              </a:rPr>
              <a:t>first</a:t>
            </a:r>
            <a:endParaRPr lang="en-US" sz="2200" b="1" dirty="0">
              <a:solidFill>
                <a:srgbClr val="538234"/>
              </a:solidFill>
              <a:latin typeface="Cambria" panose="02040503050406030204" pitchFamily="18" charset="0"/>
            </a:endParaRPr>
          </a:p>
          <a:p>
            <a:pPr algn="ctr"/>
            <a:endParaRPr lang="en-US" sz="1000" b="1" dirty="0">
              <a:latin typeface="Cambria" panose="02040503050406030204" pitchFamily="18" charset="0"/>
              <a:ea typeface="Cambria" charset="0"/>
              <a:cs typeface="Cambria" charset="0"/>
            </a:endParaRPr>
          </a:p>
        </p:txBody>
      </p:sp>
      <p:pic>
        <p:nvPicPr>
          <p:cNvPr id="40" name="Picture 39">
            <a:extLst>
              <a:ext uri="{FF2B5EF4-FFF2-40B4-BE49-F238E27FC236}">
                <a16:creationId xmlns:a16="http://schemas.microsoft.com/office/drawing/2014/main" id="{45FE91DE-842C-B045-AD77-99CF23A2B999}"/>
              </a:ext>
            </a:extLst>
          </p:cNvPr>
          <p:cNvPicPr>
            <a:picLocks/>
          </p:cNvPicPr>
          <p:nvPr/>
        </p:nvPicPr>
        <p:blipFill rotWithShape="1">
          <a:blip r:embed="rId11">
            <a:extLst>
              <a:ext uri="{28A0092B-C50C-407E-A947-70E740481C1C}">
                <a14:useLocalDpi xmlns:a14="http://schemas.microsoft.com/office/drawing/2010/main" val="0"/>
              </a:ext>
            </a:extLst>
          </a:blip>
          <a:srcRect t="66769" r="90233"/>
          <a:stretch/>
        </p:blipFill>
        <p:spPr>
          <a:xfrm>
            <a:off x="2118292" y="1222663"/>
            <a:ext cx="817522" cy="2695203"/>
          </a:xfrm>
          <a:prstGeom prst="rect">
            <a:avLst/>
          </a:prstGeom>
        </p:spPr>
      </p:pic>
      <p:sp>
        <p:nvSpPr>
          <p:cNvPr id="41" name="TextBox 40">
            <a:extLst>
              <a:ext uri="{FF2B5EF4-FFF2-40B4-BE49-F238E27FC236}">
                <a16:creationId xmlns:a16="http://schemas.microsoft.com/office/drawing/2014/main" id="{B7E4558D-84CB-3840-BCCC-39CECD638EB3}"/>
              </a:ext>
            </a:extLst>
          </p:cNvPr>
          <p:cNvSpPr txBox="1"/>
          <p:nvPr/>
        </p:nvSpPr>
        <p:spPr>
          <a:xfrm>
            <a:off x="3311482" y="3598403"/>
            <a:ext cx="6301725" cy="338554"/>
          </a:xfrm>
          <a:prstGeom prst="rect">
            <a:avLst/>
          </a:prstGeom>
          <a:noFill/>
        </p:spPr>
        <p:txBody>
          <a:bodyPr wrap="none" rtlCol="0">
            <a:spAutoFit/>
          </a:bodyPr>
          <a:lstStyle/>
          <a:p>
            <a:r>
              <a:rPr lang="en-US" sz="1600" i="1" dirty="0" err="1">
                <a:latin typeface="Cambria" panose="02040503050406030204" pitchFamily="18" charset="0"/>
              </a:rPr>
              <a:t>HC</a:t>
            </a:r>
            <a:r>
              <a:rPr lang="en-US" sz="1600" i="1" baseline="-25000" dirty="0" err="1">
                <a:latin typeface="Cambria" panose="02040503050406030204" pitchFamily="18" charset="0"/>
              </a:rPr>
              <a:t>first</a:t>
            </a:r>
            <a:r>
              <a:rPr lang="en-US" sz="1600" i="1" baseline="-25000" dirty="0">
                <a:latin typeface="Cambria" panose="02040503050406030204" pitchFamily="18" charset="0"/>
              </a:rPr>
              <a:t> </a:t>
            </a:r>
            <a:r>
              <a:rPr lang="en-US" sz="1600" i="1" dirty="0">
                <a:latin typeface="Cambria" panose="02040503050406030204" pitchFamily="18" charset="0"/>
              </a:rPr>
              <a:t>(number of hammers required to induce first </a:t>
            </a:r>
            <a:r>
              <a:rPr lang="en-US" sz="1600" i="1" dirty="0" err="1">
                <a:latin typeface="Cambria" panose="02040503050406030204" pitchFamily="18" charset="0"/>
              </a:rPr>
              <a:t>RowHammer</a:t>
            </a:r>
            <a:r>
              <a:rPr lang="en-US" sz="1600" i="1" dirty="0">
                <a:latin typeface="Cambria" panose="02040503050406030204" pitchFamily="18" charset="0"/>
              </a:rPr>
              <a:t> bit flip)</a:t>
            </a:r>
            <a:endParaRPr lang="en-US" sz="1600" i="1" baseline="-25000" dirty="0">
              <a:latin typeface="Cambria" panose="02040503050406030204" pitchFamily="18" charset="0"/>
            </a:endParaRPr>
          </a:p>
        </p:txBody>
      </p:sp>
      <p:cxnSp>
        <p:nvCxnSpPr>
          <p:cNvPr id="3" name="Straight Arrow Connector 2">
            <a:extLst>
              <a:ext uri="{FF2B5EF4-FFF2-40B4-BE49-F238E27FC236}">
                <a16:creationId xmlns:a16="http://schemas.microsoft.com/office/drawing/2014/main" id="{EE610464-B210-EA46-9CDD-61216D05E659}"/>
              </a:ext>
            </a:extLst>
          </p:cNvPr>
          <p:cNvCxnSpPr>
            <a:cxnSpLocks/>
          </p:cNvCxnSpPr>
          <p:nvPr/>
        </p:nvCxnSpPr>
        <p:spPr>
          <a:xfrm>
            <a:off x="8664696" y="1382070"/>
            <a:ext cx="0" cy="1070616"/>
          </a:xfrm>
          <a:prstGeom prst="straightConnector1">
            <a:avLst/>
          </a:prstGeom>
          <a:ln w="762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07F98DD5-C058-D247-B2BC-3D60D8117FDB}"/>
              </a:ext>
            </a:extLst>
          </p:cNvPr>
          <p:cNvCxnSpPr>
            <a:cxnSpLocks/>
          </p:cNvCxnSpPr>
          <p:nvPr/>
        </p:nvCxnSpPr>
        <p:spPr>
          <a:xfrm>
            <a:off x="9284766" y="1444893"/>
            <a:ext cx="0" cy="1421601"/>
          </a:xfrm>
          <a:prstGeom prst="straightConnector1">
            <a:avLst/>
          </a:prstGeom>
          <a:ln w="762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25D73012-7DA8-7D43-AC41-E3BC56DF0CB0}"/>
              </a:ext>
            </a:extLst>
          </p:cNvPr>
          <p:cNvCxnSpPr>
            <a:cxnSpLocks/>
          </p:cNvCxnSpPr>
          <p:nvPr/>
        </p:nvCxnSpPr>
        <p:spPr>
          <a:xfrm>
            <a:off x="9907654" y="1592149"/>
            <a:ext cx="0" cy="1538258"/>
          </a:xfrm>
          <a:prstGeom prst="straightConnector1">
            <a:avLst/>
          </a:prstGeom>
          <a:ln w="762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05D9C696-F0C1-FD43-86F0-222FAD02140A}"/>
              </a:ext>
            </a:extLst>
          </p:cNvPr>
          <p:cNvCxnSpPr>
            <a:cxnSpLocks/>
          </p:cNvCxnSpPr>
          <p:nvPr/>
        </p:nvCxnSpPr>
        <p:spPr>
          <a:xfrm>
            <a:off x="8070710" y="1334525"/>
            <a:ext cx="0" cy="829322"/>
          </a:xfrm>
          <a:prstGeom prst="straightConnector1">
            <a:avLst/>
          </a:prstGeom>
          <a:ln w="762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7" name="Straight Arrow Connector 56">
            <a:extLst>
              <a:ext uri="{FF2B5EF4-FFF2-40B4-BE49-F238E27FC236}">
                <a16:creationId xmlns:a16="http://schemas.microsoft.com/office/drawing/2014/main" id="{8D00AC86-63EC-BD44-828E-DC843D598553}"/>
              </a:ext>
            </a:extLst>
          </p:cNvPr>
          <p:cNvCxnSpPr>
            <a:cxnSpLocks/>
          </p:cNvCxnSpPr>
          <p:nvPr/>
        </p:nvCxnSpPr>
        <p:spPr>
          <a:xfrm>
            <a:off x="7518114" y="1334525"/>
            <a:ext cx="0" cy="543136"/>
          </a:xfrm>
          <a:prstGeom prst="straightConnector1">
            <a:avLst/>
          </a:prstGeom>
          <a:ln w="76200">
            <a:solidFill>
              <a:srgbClr val="C00000"/>
            </a:solidFill>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63218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75578-D2FD-AF4C-A6C4-BB619E262F7C}"/>
              </a:ext>
            </a:extLst>
          </p:cNvPr>
          <p:cNvSpPr>
            <a:spLocks noGrp="1"/>
          </p:cNvSpPr>
          <p:nvPr>
            <p:ph type="title"/>
          </p:nvPr>
        </p:nvSpPr>
        <p:spPr/>
        <p:txBody>
          <a:bodyPr/>
          <a:lstStyle/>
          <a:p>
            <a:r>
              <a:rPr lang="en-US" sz="3200" b="1" dirty="0"/>
              <a:t>Key Takeaways from Mitigation Mechanisms</a:t>
            </a:r>
          </a:p>
        </p:txBody>
      </p:sp>
      <p:sp>
        <p:nvSpPr>
          <p:cNvPr id="3" name="Content Placeholder 2">
            <a:extLst>
              <a:ext uri="{FF2B5EF4-FFF2-40B4-BE49-F238E27FC236}">
                <a16:creationId xmlns:a16="http://schemas.microsoft.com/office/drawing/2014/main" id="{2B726EE3-660B-D447-A591-D2EDD8ADAAF1}"/>
              </a:ext>
            </a:extLst>
          </p:cNvPr>
          <p:cNvSpPr>
            <a:spLocks noGrp="1"/>
          </p:cNvSpPr>
          <p:nvPr>
            <p:ph idx="1"/>
          </p:nvPr>
        </p:nvSpPr>
        <p:spPr/>
        <p:txBody>
          <a:bodyPr/>
          <a:lstStyle/>
          <a:p>
            <a:r>
              <a:rPr lang="en-US" sz="2500" dirty="0"/>
              <a:t>Existing </a:t>
            </a:r>
            <a:r>
              <a:rPr lang="en-US" sz="2500" dirty="0" err="1"/>
              <a:t>RowHammer</a:t>
            </a:r>
            <a:r>
              <a:rPr lang="en-US" sz="2500" dirty="0"/>
              <a:t> mitigation mechanisms can prevent </a:t>
            </a:r>
            <a:r>
              <a:rPr lang="en-US" sz="2500" dirty="0" err="1"/>
              <a:t>RowHammer</a:t>
            </a:r>
            <a:r>
              <a:rPr lang="en-US" sz="2500" dirty="0"/>
              <a:t> attacks with </a:t>
            </a:r>
            <a:r>
              <a:rPr lang="en-US" sz="2500" b="1" dirty="0">
                <a:solidFill>
                  <a:schemeClr val="accent6">
                    <a:lumMod val="75000"/>
                  </a:schemeClr>
                </a:solidFill>
              </a:rPr>
              <a:t>reasonable system performance overhead</a:t>
            </a:r>
            <a:r>
              <a:rPr lang="en-US" sz="2500" dirty="0"/>
              <a:t> in DRAM chips today</a:t>
            </a:r>
          </a:p>
          <a:p>
            <a:endParaRPr lang="en-US" sz="2500" dirty="0"/>
          </a:p>
          <a:p>
            <a:r>
              <a:rPr lang="en-US" sz="2500" dirty="0"/>
              <a:t>Existing </a:t>
            </a:r>
            <a:r>
              <a:rPr lang="en-US" sz="2500" dirty="0" err="1"/>
              <a:t>RowHammer</a:t>
            </a:r>
            <a:r>
              <a:rPr lang="en-US" sz="2500" dirty="0"/>
              <a:t> mitigation mechanisms </a:t>
            </a:r>
            <a:r>
              <a:rPr lang="en-US" sz="2500" b="1" dirty="0">
                <a:solidFill>
                  <a:srgbClr val="C00000"/>
                </a:solidFill>
              </a:rPr>
              <a:t>do not scale well</a:t>
            </a:r>
            <a:r>
              <a:rPr lang="en-US" sz="2500" b="1" dirty="0"/>
              <a:t> </a:t>
            </a:r>
            <a:r>
              <a:rPr lang="en-US" sz="2500" dirty="0"/>
              <a:t>to DRAM chips more vulnerable to </a:t>
            </a:r>
            <a:r>
              <a:rPr lang="en-US" sz="2500" dirty="0" err="1"/>
              <a:t>RowHammer</a:t>
            </a:r>
            <a:r>
              <a:rPr lang="en-US" sz="2500" dirty="0"/>
              <a:t> </a:t>
            </a:r>
          </a:p>
          <a:p>
            <a:endParaRPr lang="en-US" sz="2500" dirty="0"/>
          </a:p>
          <a:p>
            <a:r>
              <a:rPr lang="en-US" sz="2500" dirty="0"/>
              <a:t>There is still </a:t>
            </a:r>
            <a:r>
              <a:rPr lang="en-US" sz="2500" b="1" dirty="0">
                <a:solidFill>
                  <a:schemeClr val="accent2">
                    <a:lumMod val="75000"/>
                  </a:schemeClr>
                </a:solidFill>
              </a:rPr>
              <a:t>significant opportunity </a:t>
            </a:r>
            <a:r>
              <a:rPr lang="en-US" sz="2500" dirty="0"/>
              <a:t>for developing a mechanism that is </a:t>
            </a:r>
            <a:r>
              <a:rPr lang="en-US" sz="2500" b="1" dirty="0">
                <a:solidFill>
                  <a:schemeClr val="accent2">
                    <a:lumMod val="75000"/>
                  </a:schemeClr>
                </a:solidFill>
              </a:rPr>
              <a:t>scalable with low overhead</a:t>
            </a:r>
          </a:p>
        </p:txBody>
      </p:sp>
    </p:spTree>
    <p:extLst>
      <p:ext uri="{BB962C8B-B14F-4D97-AF65-F5344CB8AC3E}">
        <p14:creationId xmlns:p14="http://schemas.microsoft.com/office/powerpoint/2010/main" val="38478896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3600" b="1" dirty="0" err="1"/>
              <a:t>RowHammer</a:t>
            </a:r>
            <a:r>
              <a:rPr lang="en-US" sz="3600" b="1" dirty="0"/>
              <a:t> Solutions Going Forward</a:t>
            </a:r>
          </a:p>
        </p:txBody>
      </p:sp>
      <p:sp>
        <p:nvSpPr>
          <p:cNvPr id="3" name="Content Placeholder 2"/>
          <p:cNvSpPr>
            <a:spLocks noGrp="1"/>
          </p:cNvSpPr>
          <p:nvPr>
            <p:ph idx="1"/>
          </p:nvPr>
        </p:nvSpPr>
        <p:spPr>
          <a:xfrm>
            <a:off x="1599991" y="1234543"/>
            <a:ext cx="8817638" cy="5549734"/>
          </a:xfrm>
        </p:spPr>
        <p:txBody>
          <a:bodyPr/>
          <a:lstStyle/>
          <a:p>
            <a:pPr marL="0" indent="0">
              <a:buNone/>
            </a:pPr>
            <a:r>
              <a:rPr lang="en-US" sz="2700" b="1" dirty="0"/>
              <a:t>Two</a:t>
            </a:r>
            <a:r>
              <a:rPr lang="en-US" sz="2700" dirty="0"/>
              <a:t> promising directions for new </a:t>
            </a:r>
            <a:r>
              <a:rPr lang="en-US" sz="2700" dirty="0" err="1"/>
              <a:t>RowHammer</a:t>
            </a:r>
            <a:r>
              <a:rPr lang="en-US" sz="2700" dirty="0"/>
              <a:t> solutions:</a:t>
            </a:r>
          </a:p>
          <a:p>
            <a:pPr marL="0" indent="0">
              <a:buNone/>
            </a:pPr>
            <a:endParaRPr lang="en-US" sz="1000" dirty="0"/>
          </a:p>
          <a:p>
            <a:pPr marL="514350" indent="-514350">
              <a:buFont typeface="+mj-lt"/>
              <a:buAutoNum type="arabicPeriod"/>
            </a:pPr>
            <a:r>
              <a:rPr lang="en-US" sz="2700" b="1" dirty="0">
                <a:solidFill>
                  <a:schemeClr val="accent2">
                    <a:lumMod val="75000"/>
                  </a:schemeClr>
                </a:solidFill>
              </a:rPr>
              <a:t>DRAM-system cooperation</a:t>
            </a:r>
          </a:p>
          <a:p>
            <a:pPr marL="320040" lvl="1"/>
            <a:r>
              <a:rPr lang="en-US" sz="2100" dirty="0"/>
              <a:t>We believe the DRAM and system should cooperate more to provide a </a:t>
            </a:r>
            <a:r>
              <a:rPr lang="en-US" sz="2100" b="1" dirty="0">
                <a:solidFill>
                  <a:schemeClr val="accent5">
                    <a:lumMod val="75000"/>
                  </a:schemeClr>
                </a:solidFill>
              </a:rPr>
              <a:t>holistic</a:t>
            </a:r>
            <a:r>
              <a:rPr lang="en-US" sz="2100" dirty="0"/>
              <a:t> solution can prevent </a:t>
            </a:r>
            <a:r>
              <a:rPr lang="en-US" sz="2100" dirty="0" err="1"/>
              <a:t>RowHammer</a:t>
            </a:r>
            <a:r>
              <a:rPr lang="en-US" sz="2100" dirty="0"/>
              <a:t> at </a:t>
            </a:r>
            <a:r>
              <a:rPr lang="en-US" sz="2100" b="1" dirty="0">
                <a:solidFill>
                  <a:srgbClr val="538234"/>
                </a:solidFill>
              </a:rPr>
              <a:t>low cost</a:t>
            </a:r>
          </a:p>
          <a:p>
            <a:pPr marL="91440" lvl="1" indent="0">
              <a:buNone/>
            </a:pPr>
            <a:endParaRPr lang="en-US" sz="1000" dirty="0"/>
          </a:p>
          <a:p>
            <a:pPr marL="514350" indent="-514350">
              <a:buFont typeface="+mj-lt"/>
              <a:buAutoNum type="arabicPeriod"/>
            </a:pPr>
            <a:r>
              <a:rPr lang="en-US" sz="2700" b="1" dirty="0">
                <a:solidFill>
                  <a:srgbClr val="7030A0"/>
                </a:solidFill>
              </a:rPr>
              <a:t>Profile-guided</a:t>
            </a:r>
          </a:p>
          <a:p>
            <a:pPr marL="320040" lvl="1"/>
            <a:r>
              <a:rPr lang="en-US" sz="2100" dirty="0"/>
              <a:t>Accurate </a:t>
            </a:r>
            <a:r>
              <a:rPr lang="en-US" sz="2100" b="1" dirty="0">
                <a:solidFill>
                  <a:schemeClr val="accent5">
                    <a:lumMod val="75000"/>
                  </a:schemeClr>
                </a:solidFill>
              </a:rPr>
              <a:t>profile of </a:t>
            </a:r>
            <a:r>
              <a:rPr lang="en-US" sz="2100" b="1" dirty="0" err="1">
                <a:solidFill>
                  <a:schemeClr val="accent5">
                    <a:lumMod val="75000"/>
                  </a:schemeClr>
                </a:solidFill>
              </a:rPr>
              <a:t>RowHammer</a:t>
            </a:r>
            <a:r>
              <a:rPr lang="en-US" sz="2100" b="1" dirty="0">
                <a:solidFill>
                  <a:schemeClr val="accent5">
                    <a:lumMod val="75000"/>
                  </a:schemeClr>
                </a:solidFill>
              </a:rPr>
              <a:t>-susceptible cells </a:t>
            </a:r>
            <a:r>
              <a:rPr lang="en-US" sz="2100" dirty="0"/>
              <a:t>in DRAM provides a powerful substrate for building </a:t>
            </a:r>
            <a:r>
              <a:rPr lang="en-US" sz="2100" b="1" dirty="0">
                <a:solidFill>
                  <a:schemeClr val="accent5">
                    <a:lumMod val="75000"/>
                  </a:schemeClr>
                </a:solidFill>
              </a:rPr>
              <a:t>targeted</a:t>
            </a:r>
            <a:r>
              <a:rPr lang="en-US" sz="2100" dirty="0"/>
              <a:t> </a:t>
            </a:r>
            <a:r>
              <a:rPr lang="en-US" sz="2100" dirty="0" err="1"/>
              <a:t>RowHammer</a:t>
            </a:r>
            <a:r>
              <a:rPr lang="en-US" sz="2100" dirty="0"/>
              <a:t> solutions, e.g.:</a:t>
            </a:r>
          </a:p>
          <a:p>
            <a:pPr marL="777240" lvl="2"/>
            <a:r>
              <a:rPr lang="en-US" sz="1800" dirty="0"/>
              <a:t>Only increase the refresh rate for rows containing </a:t>
            </a:r>
            <a:r>
              <a:rPr lang="en-US" sz="1800" dirty="0" err="1"/>
              <a:t>RowHammer</a:t>
            </a:r>
            <a:r>
              <a:rPr lang="en-US" sz="1800" dirty="0"/>
              <a:t>-susceptible cells</a:t>
            </a:r>
          </a:p>
          <a:p>
            <a:pPr marL="914400" lvl="2" indent="0">
              <a:buNone/>
            </a:pPr>
            <a:endParaRPr lang="en-US" sz="1600" dirty="0"/>
          </a:p>
          <a:p>
            <a:pPr marL="320040" lvl="1"/>
            <a:r>
              <a:rPr lang="en-US" sz="2100" dirty="0"/>
              <a:t>A </a:t>
            </a:r>
            <a:r>
              <a:rPr lang="en-US" sz="2100" b="1" dirty="0">
                <a:solidFill>
                  <a:schemeClr val="accent5">
                    <a:lumMod val="75000"/>
                  </a:schemeClr>
                </a:solidFill>
              </a:rPr>
              <a:t>fast and accurate </a:t>
            </a:r>
            <a:r>
              <a:rPr lang="en-US" sz="2100" dirty="0"/>
              <a:t>profiling mechanism is a key research challenge for developing low-overhead and scalable </a:t>
            </a:r>
            <a:r>
              <a:rPr lang="en-US" sz="2100" dirty="0" err="1"/>
              <a:t>RowHammer</a:t>
            </a:r>
            <a:r>
              <a:rPr lang="en-US" sz="2100" dirty="0"/>
              <a:t> solutions</a:t>
            </a:r>
          </a:p>
        </p:txBody>
      </p:sp>
    </p:spTree>
    <p:extLst>
      <p:ext uri="{BB962C8B-B14F-4D97-AF65-F5344CB8AC3E}">
        <p14:creationId xmlns:p14="http://schemas.microsoft.com/office/powerpoint/2010/main" val="140712534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b="1" dirty="0"/>
              <a:t>Conclusion</a:t>
            </a:r>
          </a:p>
        </p:txBody>
      </p:sp>
      <p:sp>
        <p:nvSpPr>
          <p:cNvPr id="3" name="Content Placeholder 2"/>
          <p:cNvSpPr>
            <a:spLocks noGrp="1"/>
          </p:cNvSpPr>
          <p:nvPr>
            <p:ph idx="1"/>
          </p:nvPr>
        </p:nvSpPr>
        <p:spPr>
          <a:xfrm>
            <a:off x="1524001" y="1021575"/>
            <a:ext cx="8987623" cy="5565385"/>
          </a:xfrm>
        </p:spPr>
        <p:txBody>
          <a:bodyPr/>
          <a:lstStyle/>
          <a:p>
            <a:pPr>
              <a:spcBef>
                <a:spcPts val="1600"/>
              </a:spcBef>
            </a:pPr>
            <a:r>
              <a:rPr lang="en-US" sz="2400" dirty="0"/>
              <a:t>We characterized </a:t>
            </a:r>
            <a:r>
              <a:rPr lang="en-US" sz="2400" b="1" dirty="0"/>
              <a:t>1580 DRAM </a:t>
            </a:r>
            <a:r>
              <a:rPr lang="en-US" sz="2400" dirty="0"/>
              <a:t>chips of different DRAM types, technology nodes, and manufacturers. </a:t>
            </a:r>
          </a:p>
          <a:p>
            <a:pPr>
              <a:spcBef>
                <a:spcPts val="1600"/>
              </a:spcBef>
            </a:pPr>
            <a:r>
              <a:rPr lang="en-US" sz="2400" dirty="0">
                <a:solidFill>
                  <a:srgbClr val="C00000"/>
                </a:solidFill>
              </a:rPr>
              <a:t>We studied </a:t>
            </a:r>
            <a:r>
              <a:rPr lang="en-US" sz="2400" b="1" dirty="0">
                <a:solidFill>
                  <a:srgbClr val="C00000"/>
                </a:solidFill>
              </a:rPr>
              <a:t>five</a:t>
            </a:r>
            <a:r>
              <a:rPr lang="en-US" sz="2400" dirty="0">
                <a:solidFill>
                  <a:srgbClr val="C00000"/>
                </a:solidFill>
              </a:rPr>
              <a:t> state-of-the-art </a:t>
            </a:r>
            <a:r>
              <a:rPr lang="en-US" sz="2400" dirty="0" err="1">
                <a:solidFill>
                  <a:srgbClr val="C00000"/>
                </a:solidFill>
              </a:rPr>
              <a:t>RowHammer</a:t>
            </a:r>
            <a:r>
              <a:rPr lang="en-US" sz="2400" dirty="0">
                <a:solidFill>
                  <a:srgbClr val="C00000"/>
                </a:solidFill>
              </a:rPr>
              <a:t> mitigation mechanisms and an ideal refresh-based mechanism</a:t>
            </a:r>
          </a:p>
          <a:p>
            <a:pPr>
              <a:spcBef>
                <a:spcPts val="1600"/>
              </a:spcBef>
            </a:pPr>
            <a:r>
              <a:rPr lang="en-US" sz="2400" dirty="0">
                <a:solidFill>
                  <a:schemeClr val="accent6">
                    <a:lumMod val="75000"/>
                  </a:schemeClr>
                </a:solidFill>
              </a:rPr>
              <a:t>We made </a:t>
            </a:r>
            <a:r>
              <a:rPr lang="en-US" sz="2400" b="1" dirty="0">
                <a:solidFill>
                  <a:schemeClr val="accent6">
                    <a:lumMod val="75000"/>
                  </a:schemeClr>
                </a:solidFill>
              </a:rPr>
              <a:t>two key observations</a:t>
            </a:r>
            <a:r>
              <a:rPr lang="en-US" sz="2400" dirty="0">
                <a:solidFill>
                  <a:schemeClr val="accent6">
                    <a:lumMod val="75000"/>
                  </a:schemeClr>
                </a:solidFill>
              </a:rPr>
              <a:t> </a:t>
            </a:r>
          </a:p>
          <a:p>
            <a:pPr marL="914400" lvl="1" indent="-457200">
              <a:buFont typeface="+mj-lt"/>
              <a:buAutoNum type="arabicPeriod"/>
            </a:pPr>
            <a:r>
              <a:rPr lang="en-US" sz="2000" b="1" dirty="0" err="1">
                <a:solidFill>
                  <a:schemeClr val="accent5">
                    <a:lumMod val="75000"/>
                  </a:schemeClr>
                </a:solidFill>
              </a:rPr>
              <a:t>RowHammer</a:t>
            </a:r>
            <a:r>
              <a:rPr lang="en-US" sz="2000" b="1" dirty="0">
                <a:solidFill>
                  <a:schemeClr val="accent5">
                    <a:lumMod val="75000"/>
                  </a:schemeClr>
                </a:solidFill>
              </a:rPr>
              <a:t> is getting much worse</a:t>
            </a:r>
            <a:r>
              <a:rPr lang="en-US" sz="2000" dirty="0">
                <a:solidFill>
                  <a:schemeClr val="accent5">
                    <a:lumMod val="75000"/>
                  </a:schemeClr>
                </a:solidFill>
              </a:rPr>
              <a:t>. It takes much fewer hammers to induce </a:t>
            </a:r>
            <a:r>
              <a:rPr lang="en-US" sz="2000" dirty="0" err="1">
                <a:solidFill>
                  <a:schemeClr val="accent5">
                    <a:lumMod val="75000"/>
                  </a:schemeClr>
                </a:solidFill>
              </a:rPr>
              <a:t>RowHammer</a:t>
            </a:r>
            <a:r>
              <a:rPr lang="en-US" sz="2000" dirty="0">
                <a:solidFill>
                  <a:schemeClr val="accent5">
                    <a:lumMod val="75000"/>
                  </a:schemeClr>
                </a:solidFill>
              </a:rPr>
              <a:t> bit flips in newer chips </a:t>
            </a:r>
          </a:p>
          <a:p>
            <a:pPr lvl="2"/>
            <a:r>
              <a:rPr lang="en-US" sz="1600" dirty="0">
                <a:solidFill>
                  <a:schemeClr val="accent5">
                    <a:lumMod val="75000"/>
                  </a:schemeClr>
                </a:solidFill>
              </a:rPr>
              <a:t>e.g., </a:t>
            </a:r>
            <a:r>
              <a:rPr lang="en-US" sz="1600" b="1" dirty="0">
                <a:solidFill>
                  <a:schemeClr val="accent5">
                    <a:lumMod val="75000"/>
                  </a:schemeClr>
                </a:solidFill>
              </a:rPr>
              <a:t>DDR3:</a:t>
            </a:r>
            <a:r>
              <a:rPr lang="en-US" sz="1600" dirty="0">
                <a:solidFill>
                  <a:schemeClr val="accent5">
                    <a:lumMod val="75000"/>
                  </a:schemeClr>
                </a:solidFill>
              </a:rPr>
              <a:t> 69.2k to 22.4k, </a:t>
            </a:r>
            <a:r>
              <a:rPr lang="en-US" sz="1600" b="1" dirty="0">
                <a:solidFill>
                  <a:schemeClr val="accent5">
                    <a:lumMod val="75000"/>
                  </a:schemeClr>
                </a:solidFill>
              </a:rPr>
              <a:t>DDR4:</a:t>
            </a:r>
            <a:r>
              <a:rPr lang="en-US" sz="1600" dirty="0">
                <a:solidFill>
                  <a:schemeClr val="accent5">
                    <a:lumMod val="75000"/>
                  </a:schemeClr>
                </a:solidFill>
              </a:rPr>
              <a:t> 17.5k to 10k, </a:t>
            </a:r>
            <a:r>
              <a:rPr lang="en-US" sz="1600" b="1" dirty="0">
                <a:solidFill>
                  <a:schemeClr val="accent5">
                    <a:lumMod val="75000"/>
                  </a:schemeClr>
                </a:solidFill>
              </a:rPr>
              <a:t>LPDDR4: </a:t>
            </a:r>
            <a:r>
              <a:rPr lang="en-US" sz="1600" dirty="0">
                <a:solidFill>
                  <a:schemeClr val="accent5">
                    <a:lumMod val="75000"/>
                  </a:schemeClr>
                </a:solidFill>
              </a:rPr>
              <a:t>16.8k to 4.8k</a:t>
            </a:r>
          </a:p>
          <a:p>
            <a:pPr marL="914400" lvl="1" indent="-457200">
              <a:buFont typeface="+mj-lt"/>
              <a:buAutoNum type="arabicPeriod"/>
            </a:pPr>
            <a:r>
              <a:rPr lang="en-US" sz="2000" b="1" dirty="0">
                <a:solidFill>
                  <a:schemeClr val="accent2">
                    <a:lumMod val="75000"/>
                  </a:schemeClr>
                </a:solidFill>
              </a:rPr>
              <a:t>Existing mitigation mechanisms do not scale </a:t>
            </a:r>
            <a:r>
              <a:rPr lang="en-US" sz="2000" dirty="0">
                <a:solidFill>
                  <a:schemeClr val="accent2">
                    <a:lumMod val="75000"/>
                  </a:schemeClr>
                </a:solidFill>
              </a:rPr>
              <a:t>to DRAM chips that are more vulnerable to </a:t>
            </a:r>
            <a:r>
              <a:rPr lang="en-US" sz="2000" dirty="0" err="1">
                <a:solidFill>
                  <a:schemeClr val="accent2">
                    <a:lumMod val="75000"/>
                  </a:schemeClr>
                </a:solidFill>
              </a:rPr>
              <a:t>RowHammer</a:t>
            </a:r>
            <a:r>
              <a:rPr lang="en-US" sz="2000" dirty="0">
                <a:solidFill>
                  <a:schemeClr val="accent2">
                    <a:lumMod val="75000"/>
                  </a:schemeClr>
                </a:solidFill>
              </a:rPr>
              <a:t> </a:t>
            </a:r>
          </a:p>
          <a:p>
            <a:pPr lvl="2"/>
            <a:r>
              <a:rPr lang="en-US" sz="1600" dirty="0">
                <a:solidFill>
                  <a:schemeClr val="accent2">
                    <a:lumMod val="75000"/>
                  </a:schemeClr>
                </a:solidFill>
              </a:rPr>
              <a:t>e.g., 80% performance loss when the hammer count to induce the first bit flip is 128</a:t>
            </a:r>
            <a:endParaRPr lang="en-US" dirty="0"/>
          </a:p>
          <a:p>
            <a:pPr>
              <a:spcBef>
                <a:spcPts val="1600"/>
              </a:spcBef>
            </a:pPr>
            <a:r>
              <a:rPr lang="en-US" sz="2400" dirty="0">
                <a:solidFill>
                  <a:srgbClr val="7030A0"/>
                </a:solidFill>
              </a:rPr>
              <a:t>We </a:t>
            </a:r>
            <a:r>
              <a:rPr lang="en-US" sz="2400" b="1" dirty="0">
                <a:solidFill>
                  <a:srgbClr val="7030A0"/>
                </a:solidFill>
              </a:rPr>
              <a:t>conclude</a:t>
            </a:r>
            <a:r>
              <a:rPr lang="en-US" sz="2400" dirty="0">
                <a:solidFill>
                  <a:srgbClr val="7030A0"/>
                </a:solidFill>
              </a:rPr>
              <a:t> that it is </a:t>
            </a:r>
            <a:r>
              <a:rPr lang="en-US" sz="2400" b="1" dirty="0">
                <a:solidFill>
                  <a:srgbClr val="7030A0"/>
                </a:solidFill>
              </a:rPr>
              <a:t>critical</a:t>
            </a:r>
            <a:r>
              <a:rPr lang="en-US" sz="2400" dirty="0">
                <a:solidFill>
                  <a:srgbClr val="7030A0"/>
                </a:solidFill>
              </a:rPr>
              <a:t> to do more research on </a:t>
            </a:r>
            <a:r>
              <a:rPr lang="en-US" sz="2400" dirty="0" err="1">
                <a:solidFill>
                  <a:srgbClr val="7030A0"/>
                </a:solidFill>
              </a:rPr>
              <a:t>RowHammer</a:t>
            </a:r>
            <a:r>
              <a:rPr lang="en-US" sz="2400" dirty="0">
                <a:solidFill>
                  <a:srgbClr val="7030A0"/>
                </a:solidFill>
              </a:rPr>
              <a:t> and develop scalable mitigation mechanisms to prevent </a:t>
            </a:r>
            <a:r>
              <a:rPr lang="en-US" sz="2400" dirty="0" err="1">
                <a:solidFill>
                  <a:srgbClr val="7030A0"/>
                </a:solidFill>
              </a:rPr>
              <a:t>RowHammer</a:t>
            </a:r>
            <a:r>
              <a:rPr lang="en-US" sz="2400" dirty="0">
                <a:solidFill>
                  <a:srgbClr val="7030A0"/>
                </a:solidFill>
              </a:rPr>
              <a:t> in future systems</a:t>
            </a:r>
          </a:p>
        </p:txBody>
      </p:sp>
    </p:spTree>
    <p:extLst>
      <p:ext uri="{BB962C8B-B14F-4D97-AF65-F5344CB8AC3E}">
        <p14:creationId xmlns:p14="http://schemas.microsoft.com/office/powerpoint/2010/main" val="345450691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4DB13E-4557-4396-A38F-2722B10F2236}"/>
              </a:ext>
            </a:extLst>
          </p:cNvPr>
          <p:cNvSpPr>
            <a:spLocks noGrp="1"/>
          </p:cNvSpPr>
          <p:nvPr>
            <p:ph type="title"/>
          </p:nvPr>
        </p:nvSpPr>
        <p:spPr/>
        <p:txBody>
          <a:bodyPr/>
          <a:lstStyle/>
          <a:p>
            <a:r>
              <a:rPr lang="en-US" altLang="zh-CN" dirty="0"/>
              <a:t>Q&amp;A</a:t>
            </a:r>
            <a:endParaRPr lang="zh-CN" altLang="en-US" dirty="0"/>
          </a:p>
        </p:txBody>
      </p:sp>
      <p:sp>
        <p:nvSpPr>
          <p:cNvPr id="3" name="内容占位符 2">
            <a:extLst>
              <a:ext uri="{FF2B5EF4-FFF2-40B4-BE49-F238E27FC236}">
                <a16:creationId xmlns:a16="http://schemas.microsoft.com/office/drawing/2014/main" id="{56D2A934-7568-41DE-92F5-FCE5D3C53214}"/>
              </a:ext>
            </a:extLst>
          </p:cNvPr>
          <p:cNvSpPr>
            <a:spLocks noGrp="1"/>
          </p:cNvSpPr>
          <p:nvPr>
            <p:ph idx="1"/>
          </p:nvPr>
        </p:nvSpPr>
        <p:spPr/>
        <p:txBody>
          <a:bodyPr/>
          <a:lstStyle/>
          <a:p>
            <a:pPr marL="0" indent="0" algn="ctr">
              <a:buNone/>
            </a:pPr>
            <a:endParaRPr lang="en-US" altLang="zh-CN" dirty="0"/>
          </a:p>
          <a:p>
            <a:pPr marL="0" indent="0" algn="ctr">
              <a:buNone/>
            </a:pPr>
            <a:endParaRPr lang="en-US" altLang="zh-CN" dirty="0"/>
          </a:p>
          <a:p>
            <a:pPr marL="0" indent="0" algn="ctr">
              <a:buNone/>
            </a:pPr>
            <a:endParaRPr lang="en-US" altLang="zh-CN" dirty="0"/>
          </a:p>
          <a:p>
            <a:pPr marL="0" indent="0" algn="ctr">
              <a:buNone/>
            </a:pPr>
            <a:r>
              <a:rPr lang="en-US" altLang="zh-CN" sz="6000" dirty="0"/>
              <a:t>Thanks!</a:t>
            </a:r>
            <a:endParaRPr lang="zh-CN" altLang="en-US" sz="6000" dirty="0"/>
          </a:p>
        </p:txBody>
      </p:sp>
    </p:spTree>
    <p:extLst>
      <p:ext uri="{BB962C8B-B14F-4D97-AF65-F5344CB8AC3E}">
        <p14:creationId xmlns:p14="http://schemas.microsoft.com/office/powerpoint/2010/main" val="1426619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Oval 50">
            <a:extLst>
              <a:ext uri="{FF2B5EF4-FFF2-40B4-BE49-F238E27FC236}">
                <a16:creationId xmlns:a16="http://schemas.microsoft.com/office/drawing/2014/main" id="{4978DC2F-864D-D34F-8180-F96B9F8300EF}"/>
              </a:ext>
            </a:extLst>
          </p:cNvPr>
          <p:cNvSpPr/>
          <p:nvPr/>
        </p:nvSpPr>
        <p:spPr>
          <a:xfrm>
            <a:off x="4011000" y="1392354"/>
            <a:ext cx="4165605" cy="4164840"/>
          </a:xfrm>
          <a:prstGeom prst="ellipse">
            <a:avLst/>
          </a:prstGeom>
          <a:solidFill>
            <a:schemeClr val="bg1">
              <a:lumMod val="95000"/>
            </a:schemeClr>
          </a:solidFill>
          <a:ln w="38100">
            <a:solidFill>
              <a:schemeClr val="tx1"/>
            </a:solid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6002" y="30241"/>
            <a:ext cx="10515600" cy="1325563"/>
          </a:xfrm>
        </p:spPr>
        <p:txBody>
          <a:bodyPr/>
          <a:lstStyle/>
          <a:p>
            <a:r>
              <a:rPr lang="en-US" b="1" dirty="0"/>
              <a:t>DRAM Cell Leakage</a:t>
            </a:r>
          </a:p>
        </p:txBody>
      </p:sp>
      <p:sp>
        <p:nvSpPr>
          <p:cNvPr id="3" name="Content Placeholder 2"/>
          <p:cNvSpPr>
            <a:spLocks noGrp="1"/>
          </p:cNvSpPr>
          <p:nvPr>
            <p:ph idx="1"/>
          </p:nvPr>
        </p:nvSpPr>
        <p:spPr>
          <a:xfrm>
            <a:off x="1599991" y="911225"/>
            <a:ext cx="8987622" cy="618318"/>
          </a:xfrm>
        </p:spPr>
        <p:txBody>
          <a:bodyPr/>
          <a:lstStyle/>
          <a:p>
            <a:pPr marL="0" indent="0" algn="ctr">
              <a:buNone/>
            </a:pPr>
            <a:r>
              <a:rPr lang="en-US" sz="3200" dirty="0"/>
              <a:t>Each cell encodes information in </a:t>
            </a:r>
            <a:r>
              <a:rPr lang="en-US" sz="3200" b="1" dirty="0">
                <a:solidFill>
                  <a:srgbClr val="C00000"/>
                </a:solidFill>
              </a:rPr>
              <a:t>leaky</a:t>
            </a:r>
            <a:r>
              <a:rPr lang="en-US" sz="3200" dirty="0">
                <a:solidFill>
                  <a:srgbClr val="FF0000"/>
                </a:solidFill>
              </a:rPr>
              <a:t> </a:t>
            </a:r>
            <a:r>
              <a:rPr lang="en-US" sz="3200" dirty="0"/>
              <a:t>capacitors</a:t>
            </a:r>
          </a:p>
        </p:txBody>
      </p:sp>
      <p:grpSp>
        <p:nvGrpSpPr>
          <p:cNvPr id="88" name="Group 87"/>
          <p:cNvGrpSpPr/>
          <p:nvPr/>
        </p:nvGrpSpPr>
        <p:grpSpPr>
          <a:xfrm>
            <a:off x="4367762" y="2010672"/>
            <a:ext cx="3342898" cy="3111480"/>
            <a:chOff x="2557570" y="1812402"/>
            <a:chExt cx="3342898" cy="3111480"/>
          </a:xfrm>
        </p:grpSpPr>
        <p:sp>
          <p:nvSpPr>
            <p:cNvPr id="33" name="Rectangle 32"/>
            <p:cNvSpPr/>
            <p:nvPr/>
          </p:nvSpPr>
          <p:spPr>
            <a:xfrm>
              <a:off x="2557570" y="1874038"/>
              <a:ext cx="1197124" cy="371342"/>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err="1">
                  <a:solidFill>
                    <a:schemeClr val="tx1"/>
                  </a:solidFill>
                  <a:latin typeface="Cambria" panose="02040503050406030204" pitchFamily="18" charset="0"/>
                </a:rPr>
                <a:t>wordline</a:t>
              </a:r>
              <a:endParaRPr lang="en-US" sz="2000" i="1" dirty="0">
                <a:solidFill>
                  <a:schemeClr val="tx1"/>
                </a:solidFill>
                <a:latin typeface="Cambria" panose="02040503050406030204" pitchFamily="18" charset="0"/>
              </a:endParaRPr>
            </a:p>
          </p:txBody>
        </p:sp>
        <p:cxnSp>
          <p:nvCxnSpPr>
            <p:cNvPr id="29" name="Straight Arrow Connector 28"/>
            <p:cNvCxnSpPr/>
            <p:nvPr/>
          </p:nvCxnSpPr>
          <p:spPr>
            <a:xfrm flipH="1">
              <a:off x="2557570" y="2195147"/>
              <a:ext cx="3342898" cy="0"/>
            </a:xfrm>
            <a:prstGeom prst="straightConnector1">
              <a:avLst/>
            </a:prstGeom>
            <a:ln w="254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sp>
          <p:nvSpPr>
            <p:cNvPr id="30" name="Rectangle 29"/>
            <p:cNvSpPr/>
            <p:nvPr/>
          </p:nvSpPr>
          <p:spPr>
            <a:xfrm rot="5400000">
              <a:off x="2517108" y="3820123"/>
              <a:ext cx="1487561" cy="40645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solidFill>
                  <a:latin typeface="Cambria" panose="02040503050406030204" pitchFamily="18" charset="0"/>
                </a:rPr>
                <a:t>capacitor</a:t>
              </a:r>
            </a:p>
          </p:txBody>
        </p:sp>
        <p:sp>
          <p:nvSpPr>
            <p:cNvPr id="31" name="Rectangle 30"/>
            <p:cNvSpPr/>
            <p:nvPr/>
          </p:nvSpPr>
          <p:spPr>
            <a:xfrm>
              <a:off x="2921424" y="2394239"/>
              <a:ext cx="1470874" cy="426355"/>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solidFill>
                  <a:latin typeface="Cambria" panose="02040503050406030204" pitchFamily="18" charset="0"/>
                </a:rPr>
                <a:t>access</a:t>
              </a:r>
            </a:p>
          </p:txBody>
        </p:sp>
        <p:sp>
          <p:nvSpPr>
            <p:cNvPr id="32" name="Rectangle 31"/>
            <p:cNvSpPr/>
            <p:nvPr/>
          </p:nvSpPr>
          <p:spPr>
            <a:xfrm>
              <a:off x="2921424" y="2564962"/>
              <a:ext cx="1452774" cy="489927"/>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solidFill>
                  <a:latin typeface="Cambria" panose="02040503050406030204" pitchFamily="18" charset="0"/>
                </a:rPr>
                <a:t>transistor</a:t>
              </a:r>
            </a:p>
          </p:txBody>
        </p:sp>
        <p:sp>
          <p:nvSpPr>
            <p:cNvPr id="34" name="Rectangle 33"/>
            <p:cNvSpPr/>
            <p:nvPr/>
          </p:nvSpPr>
          <p:spPr>
            <a:xfrm rot="5400000">
              <a:off x="5126323" y="4171648"/>
              <a:ext cx="1098348" cy="406119"/>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err="1">
                  <a:solidFill>
                    <a:schemeClr val="tx1"/>
                  </a:solidFill>
                  <a:latin typeface="Cambria" panose="02040503050406030204" pitchFamily="18" charset="0"/>
                </a:rPr>
                <a:t>bitline</a:t>
              </a:r>
              <a:endParaRPr lang="en-US" sz="2000" i="1" dirty="0">
                <a:solidFill>
                  <a:schemeClr val="tx1"/>
                </a:solidFill>
                <a:latin typeface="Cambria" panose="02040503050406030204" pitchFamily="18" charset="0"/>
              </a:endParaRPr>
            </a:p>
          </p:txBody>
        </p:sp>
        <p:cxnSp>
          <p:nvCxnSpPr>
            <p:cNvPr id="35" name="Straight Arrow Connector 34"/>
            <p:cNvCxnSpPr/>
            <p:nvPr/>
          </p:nvCxnSpPr>
          <p:spPr>
            <a:xfrm flipV="1">
              <a:off x="5482013" y="1812402"/>
              <a:ext cx="0" cy="3030318"/>
            </a:xfrm>
            <a:prstGeom prst="straightConnector1">
              <a:avLst/>
            </a:prstGeom>
            <a:ln w="254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flipV="1">
              <a:off x="4662341" y="2492189"/>
              <a:ext cx="0" cy="155572"/>
            </a:xfrm>
            <a:prstGeom prst="straightConnector1">
              <a:avLst/>
            </a:prstGeom>
            <a:ln w="508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37" name="Straight Arrow Connector 36"/>
            <p:cNvCxnSpPr/>
            <p:nvPr/>
          </p:nvCxnSpPr>
          <p:spPr>
            <a:xfrm flipH="1">
              <a:off x="4411958" y="2654972"/>
              <a:ext cx="499012" cy="0"/>
            </a:xfrm>
            <a:prstGeom prst="straightConnector1">
              <a:avLst/>
            </a:prstGeom>
            <a:ln w="508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flipV="1">
              <a:off x="4910967" y="2766192"/>
              <a:ext cx="1" cy="259566"/>
            </a:xfrm>
            <a:prstGeom prst="straightConnector1">
              <a:avLst/>
            </a:prstGeom>
            <a:ln w="508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H="1">
              <a:off x="4411958" y="2766192"/>
              <a:ext cx="499012" cy="0"/>
            </a:xfrm>
            <a:prstGeom prst="straightConnector1">
              <a:avLst/>
            </a:prstGeom>
            <a:ln w="508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a:off x="4910967" y="3025758"/>
              <a:ext cx="193166" cy="0"/>
            </a:xfrm>
            <a:prstGeom prst="straightConnector1">
              <a:avLst/>
            </a:prstGeom>
            <a:ln w="508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4218791" y="3025758"/>
              <a:ext cx="193167" cy="0"/>
            </a:xfrm>
            <a:prstGeom prst="straightConnector1">
              <a:avLst/>
            </a:prstGeom>
            <a:ln w="508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H="1" flipV="1">
              <a:off x="4411957" y="2766192"/>
              <a:ext cx="1" cy="259566"/>
            </a:xfrm>
            <a:prstGeom prst="straightConnector1">
              <a:avLst/>
            </a:prstGeom>
            <a:ln w="508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4662341" y="2195147"/>
              <a:ext cx="1" cy="321296"/>
            </a:xfrm>
            <a:prstGeom prst="straightConnector1">
              <a:avLst/>
            </a:prstGeom>
            <a:ln w="254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flipH="1">
              <a:off x="5104133" y="3025758"/>
              <a:ext cx="377880" cy="0"/>
            </a:xfrm>
            <a:prstGeom prst="straightConnector1">
              <a:avLst/>
            </a:prstGeom>
            <a:ln w="254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45" name="Elbow Connector 44"/>
            <p:cNvCxnSpPr/>
            <p:nvPr/>
          </p:nvCxnSpPr>
          <p:spPr>
            <a:xfrm rot="5400000">
              <a:off x="3572140" y="3155982"/>
              <a:ext cx="774172" cy="519135"/>
            </a:xfrm>
            <a:prstGeom prst="bentConnector3">
              <a:avLst>
                <a:gd name="adj1" fmla="val -293"/>
              </a:avLst>
            </a:prstGeom>
            <a:ln w="25400">
              <a:solidFill>
                <a:schemeClr val="tx1"/>
              </a:solidFill>
            </a:ln>
            <a:effectLst/>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a:off x="3699658" y="4343967"/>
              <a:ext cx="0" cy="318185"/>
            </a:xfrm>
            <a:prstGeom prst="straightConnector1">
              <a:avLst/>
            </a:prstGeom>
            <a:ln w="25400">
              <a:solidFill>
                <a:schemeClr val="tx1"/>
              </a:solidFill>
              <a:headEnd type="none" w="lg" len="med"/>
              <a:tailEnd type="triangle" w="lg" len="med"/>
            </a:ln>
            <a:effectLst/>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flipV="1">
              <a:off x="3699658" y="3796933"/>
              <a:ext cx="0" cy="151697"/>
            </a:xfrm>
            <a:prstGeom prst="straightConnector1">
              <a:avLst/>
            </a:prstGeom>
            <a:ln w="50800" cap="rnd">
              <a:solidFill>
                <a:srgbClr val="C00000"/>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48" name="Straight Arrow Connector 47"/>
            <p:cNvCxnSpPr/>
            <p:nvPr/>
          </p:nvCxnSpPr>
          <p:spPr>
            <a:xfrm flipH="1">
              <a:off x="3440094" y="4213787"/>
              <a:ext cx="519130" cy="0"/>
            </a:xfrm>
            <a:prstGeom prst="straightConnector1">
              <a:avLst/>
            </a:prstGeom>
            <a:ln w="50800" cap="rnd">
              <a:solidFill>
                <a:srgbClr val="C00000"/>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49" name="Straight Arrow Connector 48"/>
            <p:cNvCxnSpPr/>
            <p:nvPr/>
          </p:nvCxnSpPr>
          <p:spPr>
            <a:xfrm flipH="1">
              <a:off x="3440094" y="3948630"/>
              <a:ext cx="519130" cy="0"/>
            </a:xfrm>
            <a:prstGeom prst="straightConnector1">
              <a:avLst/>
            </a:prstGeom>
            <a:ln w="50800" cap="rnd">
              <a:solidFill>
                <a:srgbClr val="C00000"/>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50" name="Straight Arrow Connector 49"/>
            <p:cNvCxnSpPr/>
            <p:nvPr/>
          </p:nvCxnSpPr>
          <p:spPr>
            <a:xfrm flipV="1">
              <a:off x="3699658" y="4213788"/>
              <a:ext cx="0" cy="130178"/>
            </a:xfrm>
            <a:prstGeom prst="straightConnector1">
              <a:avLst/>
            </a:prstGeom>
            <a:ln w="50800" cap="rnd">
              <a:solidFill>
                <a:srgbClr val="C00000"/>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grpSp>
      <p:sp>
        <p:nvSpPr>
          <p:cNvPr id="84" name="Content Placeholder 2"/>
          <p:cNvSpPr txBox="1">
            <a:spLocks/>
          </p:cNvSpPr>
          <p:nvPr/>
        </p:nvSpPr>
        <p:spPr>
          <a:xfrm>
            <a:off x="1599991" y="5518716"/>
            <a:ext cx="8987622" cy="105859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3200" dirty="0"/>
              <a:t>Stored data is </a:t>
            </a:r>
            <a:r>
              <a:rPr lang="en-US" sz="3200" b="1" dirty="0">
                <a:solidFill>
                  <a:srgbClr val="C00000"/>
                </a:solidFill>
              </a:rPr>
              <a:t>corrupted</a:t>
            </a:r>
            <a:r>
              <a:rPr lang="en-US" sz="3200" dirty="0">
                <a:solidFill>
                  <a:srgbClr val="FF0000"/>
                </a:solidFill>
              </a:rPr>
              <a:t> </a:t>
            </a:r>
            <a:r>
              <a:rPr lang="en-US" sz="3200" dirty="0"/>
              <a:t>if too much charge leaks (i.e., the capacitor voltage degrades too much)</a:t>
            </a:r>
            <a:endParaRPr lang="en-US" sz="3200" b="1" dirty="0"/>
          </a:p>
        </p:txBody>
      </p:sp>
      <p:grpSp>
        <p:nvGrpSpPr>
          <p:cNvPr id="87" name="Group 86"/>
          <p:cNvGrpSpPr/>
          <p:nvPr/>
        </p:nvGrpSpPr>
        <p:grpSpPr>
          <a:xfrm>
            <a:off x="5820235" y="3459107"/>
            <a:ext cx="1316566" cy="1271181"/>
            <a:chOff x="4010043" y="3260836"/>
            <a:chExt cx="1316566" cy="1271181"/>
          </a:xfrm>
        </p:grpSpPr>
        <p:cxnSp>
          <p:nvCxnSpPr>
            <p:cNvPr id="54" name="Straight Arrow Connector 53"/>
            <p:cNvCxnSpPr/>
            <p:nvPr/>
          </p:nvCxnSpPr>
          <p:spPr>
            <a:xfrm>
              <a:off x="4126465" y="3572633"/>
              <a:ext cx="7220" cy="959384"/>
            </a:xfrm>
            <a:prstGeom prst="straightConnector1">
              <a:avLst/>
            </a:prstGeom>
            <a:ln w="76200">
              <a:solidFill>
                <a:srgbClr val="C0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p:nvPr/>
          </p:nvCxnSpPr>
          <p:spPr>
            <a:xfrm flipV="1">
              <a:off x="4010043" y="3260836"/>
              <a:ext cx="1316566" cy="9662"/>
            </a:xfrm>
            <a:prstGeom prst="straightConnector1">
              <a:avLst/>
            </a:prstGeom>
            <a:ln w="76200">
              <a:solidFill>
                <a:srgbClr val="C00000"/>
              </a:solidFill>
              <a:headEnd type="triangle" w="med" len="med"/>
              <a:tailEnd type="triangle" w="med" len="med"/>
            </a:ln>
          </p:spPr>
          <p:style>
            <a:lnRef idx="1">
              <a:schemeClr val="accent1"/>
            </a:lnRef>
            <a:fillRef idx="0">
              <a:schemeClr val="accent1"/>
            </a:fillRef>
            <a:effectRef idx="0">
              <a:schemeClr val="accent1"/>
            </a:effectRef>
            <a:fontRef idx="minor">
              <a:schemeClr val="tx1"/>
            </a:fontRef>
          </p:style>
        </p:cxnSp>
        <p:sp>
          <p:nvSpPr>
            <p:cNvPr id="85" name="Rectangle 84"/>
            <p:cNvSpPr/>
            <p:nvPr/>
          </p:nvSpPr>
          <p:spPr>
            <a:xfrm>
              <a:off x="4233845" y="3453258"/>
              <a:ext cx="1013161" cy="1015663"/>
            </a:xfrm>
            <a:prstGeom prst="rect">
              <a:avLst/>
            </a:prstGeom>
          </p:spPr>
          <p:txBody>
            <a:bodyPr wrap="none">
              <a:spAutoFit/>
            </a:bodyPr>
            <a:lstStyle/>
            <a:p>
              <a:pPr algn="ctr"/>
              <a:r>
                <a:rPr lang="en-US" sz="2000" dirty="0">
                  <a:solidFill>
                    <a:srgbClr val="C00000"/>
                  </a:solidFill>
                  <a:latin typeface="Cambria" panose="02040503050406030204" pitchFamily="18" charset="0"/>
                </a:rPr>
                <a:t>charge</a:t>
              </a:r>
            </a:p>
            <a:p>
              <a:pPr algn="ctr"/>
              <a:r>
                <a:rPr lang="en-US" sz="2000" dirty="0">
                  <a:solidFill>
                    <a:srgbClr val="C00000"/>
                  </a:solidFill>
                  <a:latin typeface="Cambria" panose="02040503050406030204" pitchFamily="18" charset="0"/>
                </a:rPr>
                <a:t>leakage</a:t>
              </a:r>
            </a:p>
            <a:p>
              <a:pPr algn="ctr"/>
              <a:r>
                <a:rPr lang="en-US" sz="2000" dirty="0">
                  <a:solidFill>
                    <a:srgbClr val="C00000"/>
                  </a:solidFill>
                  <a:latin typeface="Cambria" panose="02040503050406030204" pitchFamily="18" charset="0"/>
                </a:rPr>
                <a:t>paths</a:t>
              </a:r>
            </a:p>
          </p:txBody>
        </p:sp>
      </p:grpSp>
      <p:sp>
        <p:nvSpPr>
          <p:cNvPr id="4" name="TextBox 3"/>
          <p:cNvSpPr txBox="1"/>
          <p:nvPr/>
        </p:nvSpPr>
        <p:spPr>
          <a:xfrm>
            <a:off x="5037693" y="6518290"/>
            <a:ext cx="1947969" cy="369332"/>
          </a:xfrm>
          <a:prstGeom prst="rect">
            <a:avLst/>
          </a:prstGeom>
          <a:noFill/>
        </p:spPr>
        <p:txBody>
          <a:bodyPr wrap="none" rtlCol="0">
            <a:spAutoFit/>
          </a:bodyPr>
          <a:lstStyle/>
          <a:p>
            <a:r>
              <a:rPr lang="en-US" b="1" dirty="0">
                <a:solidFill>
                  <a:srgbClr val="7030A0"/>
                </a:solidFill>
              </a:rPr>
              <a:t>[Patel+, ISCA’17]</a:t>
            </a:r>
          </a:p>
        </p:txBody>
      </p:sp>
    </p:spTree>
    <p:extLst>
      <p:ext uri="{BB962C8B-B14F-4D97-AF65-F5344CB8AC3E}">
        <p14:creationId xmlns:p14="http://schemas.microsoft.com/office/powerpoint/2010/main" val="594861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2F458FF1-A8F4-453D-94B5-125FB76CBD1E}"/>
              </a:ext>
            </a:extLst>
          </p:cNvPr>
          <p:cNvSpPr/>
          <p:nvPr/>
        </p:nvSpPr>
        <p:spPr>
          <a:xfrm>
            <a:off x="3537329" y="2011514"/>
            <a:ext cx="5929912" cy="987705"/>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791749A-2F1D-4D24-9EAA-1781E27EF9A6}"/>
              </a:ext>
            </a:extLst>
          </p:cNvPr>
          <p:cNvSpPr/>
          <p:nvPr/>
        </p:nvSpPr>
        <p:spPr>
          <a:xfrm>
            <a:off x="3537329" y="3006697"/>
            <a:ext cx="5929912" cy="173549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Arrow Connector 51"/>
          <p:cNvCxnSpPr>
            <a:cxnSpLocks/>
          </p:cNvCxnSpPr>
          <p:nvPr/>
        </p:nvCxnSpPr>
        <p:spPr>
          <a:xfrm flipV="1">
            <a:off x="3571613" y="2999219"/>
            <a:ext cx="5895628" cy="4037"/>
          </a:xfrm>
          <a:prstGeom prst="straightConnector1">
            <a:avLst/>
          </a:prstGeom>
          <a:ln w="381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b="1" dirty="0"/>
              <a:t>DRAM Refresh</a:t>
            </a:r>
          </a:p>
        </p:txBody>
      </p:sp>
      <p:sp>
        <p:nvSpPr>
          <p:cNvPr id="23" name="Content Placeholder 2"/>
          <p:cNvSpPr txBox="1">
            <a:spLocks/>
          </p:cNvSpPr>
          <p:nvPr/>
        </p:nvSpPr>
        <p:spPr>
          <a:xfrm>
            <a:off x="1524004" y="5614076"/>
            <a:ext cx="9143997" cy="740189"/>
          </a:xfrm>
          <a:prstGeom prst="rect">
            <a:avLst/>
          </a:prstGeom>
          <a:solidFill>
            <a:schemeClr val="accent6">
              <a:lumMod val="40000"/>
              <a:lumOff val="60000"/>
            </a:schemeClr>
          </a:solidFill>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endParaRPr lang="en-US" sz="100" dirty="0"/>
          </a:p>
          <a:p>
            <a:pPr marL="0" indent="0" algn="ctr">
              <a:buNone/>
            </a:pPr>
            <a:r>
              <a:rPr lang="en-US" sz="2800" dirty="0"/>
              <a:t>Periodic </a:t>
            </a:r>
            <a:r>
              <a:rPr lang="en-US" sz="2800" b="1" dirty="0"/>
              <a:t>refresh operations </a:t>
            </a:r>
            <a:r>
              <a:rPr lang="en-US" sz="2800" dirty="0"/>
              <a:t>preserve stored data</a:t>
            </a:r>
          </a:p>
          <a:p>
            <a:pPr marL="0" indent="0" algn="ctr">
              <a:buNone/>
            </a:pPr>
            <a:endParaRPr lang="en-US" sz="2800" dirty="0"/>
          </a:p>
        </p:txBody>
      </p:sp>
      <p:cxnSp>
        <p:nvCxnSpPr>
          <p:cNvPr id="67" name="Straight Arrow Connector 66"/>
          <p:cNvCxnSpPr/>
          <p:nvPr/>
        </p:nvCxnSpPr>
        <p:spPr>
          <a:xfrm flipV="1">
            <a:off x="3537329" y="1999111"/>
            <a:ext cx="0" cy="2750376"/>
          </a:xfrm>
          <a:prstGeom prst="straightConnector1">
            <a:avLst/>
          </a:prstGeom>
          <a:ln w="254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a:off x="3537329" y="4751259"/>
            <a:ext cx="5971276" cy="0"/>
          </a:xfrm>
          <a:prstGeom prst="straightConnector1">
            <a:avLst/>
          </a:prstGeom>
          <a:ln w="25400" cap="rnd">
            <a:solidFill>
              <a:schemeClr val="tx1"/>
            </a:solidFill>
            <a:headEnd type="none" w="lg" len="med"/>
            <a:tailEnd type="triangle" w="lg" len="med"/>
          </a:ln>
          <a:effectLst/>
        </p:spPr>
        <p:style>
          <a:lnRef idx="1">
            <a:schemeClr val="accent1"/>
          </a:lnRef>
          <a:fillRef idx="0">
            <a:schemeClr val="accent1"/>
          </a:fillRef>
          <a:effectRef idx="0">
            <a:schemeClr val="accent1"/>
          </a:effectRef>
          <a:fontRef idx="minor">
            <a:schemeClr val="tx1"/>
          </a:fontRef>
        </p:style>
      </p:cxnSp>
      <p:sp>
        <p:nvSpPr>
          <p:cNvPr id="72" name="Rectangle 71"/>
          <p:cNvSpPr/>
          <p:nvPr/>
        </p:nvSpPr>
        <p:spPr>
          <a:xfrm rot="16200000">
            <a:off x="-243853" y="3129033"/>
            <a:ext cx="5012442"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ambria" panose="02040503050406030204" pitchFamily="18" charset="0"/>
              </a:rPr>
              <a:t>Capacitor voltage (</a:t>
            </a:r>
            <a:r>
              <a:rPr lang="en-US" sz="2400" dirty="0" err="1">
                <a:solidFill>
                  <a:schemeClr val="tx1"/>
                </a:solidFill>
                <a:latin typeface="Cambria" panose="02040503050406030204" pitchFamily="18" charset="0"/>
              </a:rPr>
              <a:t>Vdd</a:t>
            </a:r>
            <a:r>
              <a:rPr lang="en-US" sz="2400" dirty="0">
                <a:solidFill>
                  <a:schemeClr val="tx1"/>
                </a:solidFill>
                <a:latin typeface="Cambria" panose="02040503050406030204" pitchFamily="18" charset="0"/>
              </a:rPr>
              <a:t>)</a:t>
            </a:r>
          </a:p>
        </p:txBody>
      </p:sp>
      <p:sp>
        <p:nvSpPr>
          <p:cNvPr id="76" name="Arc 75"/>
          <p:cNvSpPr/>
          <p:nvPr/>
        </p:nvSpPr>
        <p:spPr>
          <a:xfrm flipH="1" flipV="1">
            <a:off x="3337326" y="-364480"/>
            <a:ext cx="5063719" cy="3431983"/>
          </a:xfrm>
          <a:prstGeom prst="arc">
            <a:avLst>
              <a:gd name="adj1" fmla="val 17548052"/>
              <a:gd name="adj2" fmla="val 20639277"/>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7" name="Rectangle 76"/>
          <p:cNvSpPr/>
          <p:nvPr/>
        </p:nvSpPr>
        <p:spPr>
          <a:xfrm rot="16200000">
            <a:off x="1098139" y="3406847"/>
            <a:ext cx="3010144"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1"/>
              </a:solidFill>
              <a:latin typeface="Cambria" panose="02040503050406030204" pitchFamily="18" charset="0"/>
            </a:endParaRPr>
          </a:p>
        </p:txBody>
      </p:sp>
      <p:sp>
        <p:nvSpPr>
          <p:cNvPr id="78" name="Rectangle 77"/>
          <p:cNvSpPr/>
          <p:nvPr/>
        </p:nvSpPr>
        <p:spPr>
          <a:xfrm>
            <a:off x="2531492" y="1736753"/>
            <a:ext cx="968535" cy="461665"/>
          </a:xfrm>
          <a:prstGeom prst="rect">
            <a:avLst/>
          </a:prstGeom>
        </p:spPr>
        <p:txBody>
          <a:bodyPr wrap="none">
            <a:spAutoFit/>
          </a:bodyPr>
          <a:lstStyle/>
          <a:p>
            <a:pPr algn="ctr"/>
            <a:r>
              <a:rPr lang="en-US" sz="2400" dirty="0">
                <a:latin typeface="Cambria" panose="02040503050406030204" pitchFamily="18" charset="0"/>
              </a:rPr>
              <a:t>100%</a:t>
            </a:r>
          </a:p>
        </p:txBody>
      </p:sp>
      <p:sp>
        <p:nvSpPr>
          <p:cNvPr id="80" name="Rectangle 79"/>
          <p:cNvSpPr/>
          <p:nvPr/>
        </p:nvSpPr>
        <p:spPr>
          <a:xfrm>
            <a:off x="2874708" y="4480052"/>
            <a:ext cx="628697" cy="461665"/>
          </a:xfrm>
          <a:prstGeom prst="rect">
            <a:avLst/>
          </a:prstGeom>
        </p:spPr>
        <p:txBody>
          <a:bodyPr wrap="none">
            <a:spAutoFit/>
          </a:bodyPr>
          <a:lstStyle/>
          <a:p>
            <a:pPr algn="ctr"/>
            <a:r>
              <a:rPr lang="en-US" sz="2400" dirty="0">
                <a:latin typeface="Cambria" panose="02040503050406030204" pitchFamily="18" charset="0"/>
              </a:rPr>
              <a:t>0%</a:t>
            </a:r>
          </a:p>
        </p:txBody>
      </p:sp>
      <p:sp>
        <p:nvSpPr>
          <p:cNvPr id="51" name="Rectangle 50"/>
          <p:cNvSpPr/>
          <p:nvPr/>
        </p:nvSpPr>
        <p:spPr>
          <a:xfrm>
            <a:off x="2615271" y="2761600"/>
            <a:ext cx="873060" cy="461665"/>
          </a:xfrm>
          <a:prstGeom prst="rect">
            <a:avLst/>
          </a:prstGeom>
        </p:spPr>
        <p:txBody>
          <a:bodyPr wrap="none">
            <a:spAutoFit/>
          </a:bodyPr>
          <a:lstStyle/>
          <a:p>
            <a:pPr algn="ctr"/>
            <a:r>
              <a:rPr lang="en-US" sz="2400" dirty="0" err="1">
                <a:solidFill>
                  <a:schemeClr val="tx1">
                    <a:lumMod val="50000"/>
                    <a:lumOff val="50000"/>
                  </a:schemeClr>
                </a:solidFill>
                <a:latin typeface="Cambria" panose="02040503050406030204" pitchFamily="18" charset="0"/>
              </a:rPr>
              <a:t>Vmin</a:t>
            </a:r>
            <a:endParaRPr lang="en-US" sz="2400" dirty="0">
              <a:solidFill>
                <a:schemeClr val="tx1">
                  <a:lumMod val="50000"/>
                  <a:lumOff val="50000"/>
                </a:schemeClr>
              </a:solidFill>
              <a:latin typeface="Cambria" panose="02040503050406030204" pitchFamily="18" charset="0"/>
            </a:endParaRPr>
          </a:p>
        </p:txBody>
      </p:sp>
      <p:grpSp>
        <p:nvGrpSpPr>
          <p:cNvPr id="18" name="Group 17">
            <a:extLst>
              <a:ext uri="{FF2B5EF4-FFF2-40B4-BE49-F238E27FC236}">
                <a16:creationId xmlns:a16="http://schemas.microsoft.com/office/drawing/2014/main" id="{AFA30E8D-7DAC-42D5-8EA2-063052FEE9BE}"/>
              </a:ext>
            </a:extLst>
          </p:cNvPr>
          <p:cNvGrpSpPr/>
          <p:nvPr/>
        </p:nvGrpSpPr>
        <p:grpSpPr>
          <a:xfrm>
            <a:off x="3327252" y="1439067"/>
            <a:ext cx="2128147" cy="432873"/>
            <a:chOff x="1803251" y="1439066"/>
            <a:chExt cx="2128147" cy="432873"/>
          </a:xfrm>
        </p:grpSpPr>
        <p:cxnSp>
          <p:nvCxnSpPr>
            <p:cNvPr id="57" name="Straight Arrow Connector 56"/>
            <p:cNvCxnSpPr>
              <a:cxnSpLocks/>
            </p:cNvCxnSpPr>
            <p:nvPr/>
          </p:nvCxnSpPr>
          <p:spPr>
            <a:xfrm flipV="1">
              <a:off x="2047613" y="1871938"/>
              <a:ext cx="1639425" cy="1"/>
            </a:xfrm>
            <a:prstGeom prst="straightConnector1">
              <a:avLst/>
            </a:prstGeom>
            <a:ln w="41275" cap="rnd">
              <a:solidFill>
                <a:schemeClr val="bg1">
                  <a:lumMod val="50000"/>
                </a:schemeClr>
              </a:solidFill>
              <a:prstDash val="solid"/>
              <a:headEnd type="triangle" w="lg" len="med"/>
              <a:tailEnd type="triangle" w="lg" len="med"/>
            </a:ln>
            <a:effectLst/>
          </p:spPr>
          <p:style>
            <a:lnRef idx="1">
              <a:schemeClr val="accent1"/>
            </a:lnRef>
            <a:fillRef idx="0">
              <a:schemeClr val="accent1"/>
            </a:fillRef>
            <a:effectRef idx="0">
              <a:schemeClr val="accent1"/>
            </a:effectRef>
            <a:fontRef idx="minor">
              <a:schemeClr val="tx1"/>
            </a:fontRef>
          </p:style>
        </p:cxnSp>
        <p:sp>
          <p:nvSpPr>
            <p:cNvPr id="19" name="Rectangle 18"/>
            <p:cNvSpPr/>
            <p:nvPr/>
          </p:nvSpPr>
          <p:spPr>
            <a:xfrm>
              <a:off x="1803251" y="1439066"/>
              <a:ext cx="2128147" cy="400110"/>
            </a:xfrm>
            <a:prstGeom prst="rect">
              <a:avLst/>
            </a:prstGeom>
          </p:spPr>
          <p:txBody>
            <a:bodyPr wrap="none">
              <a:spAutoFit/>
            </a:bodyPr>
            <a:lstStyle/>
            <a:p>
              <a:r>
                <a:rPr lang="en-US" sz="2000" b="1" dirty="0">
                  <a:solidFill>
                    <a:schemeClr val="tx1">
                      <a:lumMod val="50000"/>
                      <a:lumOff val="50000"/>
                    </a:schemeClr>
                  </a:solidFill>
                  <a:latin typeface="Cambria" panose="02040503050406030204" pitchFamily="18" charset="0"/>
                </a:rPr>
                <a:t>Refresh Window</a:t>
              </a:r>
              <a:endParaRPr lang="en-US" sz="2000" dirty="0">
                <a:solidFill>
                  <a:schemeClr val="tx1">
                    <a:lumMod val="50000"/>
                    <a:lumOff val="50000"/>
                  </a:schemeClr>
                </a:solidFill>
                <a:latin typeface="Cambria" panose="02040503050406030204" pitchFamily="18" charset="0"/>
              </a:endParaRPr>
            </a:p>
          </p:txBody>
        </p:sp>
      </p:grpSp>
      <p:cxnSp>
        <p:nvCxnSpPr>
          <p:cNvPr id="5" name="Straight Connector 4">
            <a:extLst>
              <a:ext uri="{FF2B5EF4-FFF2-40B4-BE49-F238E27FC236}">
                <a16:creationId xmlns:a16="http://schemas.microsoft.com/office/drawing/2014/main" id="{4C3D01DB-1D9E-4EEA-8030-3F90FCCBB2BE}"/>
              </a:ext>
            </a:extLst>
          </p:cNvPr>
          <p:cNvCxnSpPr>
            <a:cxnSpLocks/>
            <a:stCxn id="24" idx="2"/>
          </p:cNvCxnSpPr>
          <p:nvPr/>
        </p:nvCxnSpPr>
        <p:spPr>
          <a:xfrm flipH="1">
            <a:off x="5187274" y="2020583"/>
            <a:ext cx="17308" cy="982672"/>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grpSp>
        <p:nvGrpSpPr>
          <p:cNvPr id="17" name="Group 16">
            <a:extLst>
              <a:ext uri="{FF2B5EF4-FFF2-40B4-BE49-F238E27FC236}">
                <a16:creationId xmlns:a16="http://schemas.microsoft.com/office/drawing/2014/main" id="{69AB6951-CC5D-4C36-923B-71CF183F8D68}"/>
              </a:ext>
            </a:extLst>
          </p:cNvPr>
          <p:cNvGrpSpPr/>
          <p:nvPr/>
        </p:nvGrpSpPr>
        <p:grpSpPr>
          <a:xfrm>
            <a:off x="5004201" y="-364480"/>
            <a:ext cx="8334989" cy="3431983"/>
            <a:chOff x="3480200" y="-364480"/>
            <a:chExt cx="8334989" cy="3431983"/>
          </a:xfrm>
        </p:grpSpPr>
        <p:sp>
          <p:nvSpPr>
            <p:cNvPr id="24" name="Arc 23">
              <a:extLst>
                <a:ext uri="{FF2B5EF4-FFF2-40B4-BE49-F238E27FC236}">
                  <a16:creationId xmlns:a16="http://schemas.microsoft.com/office/drawing/2014/main" id="{83B856FB-610F-49C8-BD97-A90B4A7A49ED}"/>
                </a:ext>
              </a:extLst>
            </p:cNvPr>
            <p:cNvSpPr/>
            <p:nvPr/>
          </p:nvSpPr>
          <p:spPr>
            <a:xfrm flipH="1" flipV="1">
              <a:off x="3480200" y="-364480"/>
              <a:ext cx="5063719" cy="3431983"/>
            </a:xfrm>
            <a:prstGeom prst="arc">
              <a:avLst>
                <a:gd name="adj1" fmla="val 17548052"/>
                <a:gd name="adj2" fmla="val 20639277"/>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5" name="Arc 24">
              <a:extLst>
                <a:ext uri="{FF2B5EF4-FFF2-40B4-BE49-F238E27FC236}">
                  <a16:creationId xmlns:a16="http://schemas.microsoft.com/office/drawing/2014/main" id="{9D1AF6E1-8F57-44D8-82F5-0908B44F77E9}"/>
                </a:ext>
              </a:extLst>
            </p:cNvPr>
            <p:cNvSpPr/>
            <p:nvPr/>
          </p:nvSpPr>
          <p:spPr>
            <a:xfrm flipH="1" flipV="1">
              <a:off x="5115835" y="-364480"/>
              <a:ext cx="5063719" cy="3431983"/>
            </a:xfrm>
            <a:prstGeom prst="arc">
              <a:avLst>
                <a:gd name="adj1" fmla="val 17548052"/>
                <a:gd name="adj2" fmla="val 20639277"/>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28" name="Straight Connector 27">
              <a:extLst>
                <a:ext uri="{FF2B5EF4-FFF2-40B4-BE49-F238E27FC236}">
                  <a16:creationId xmlns:a16="http://schemas.microsoft.com/office/drawing/2014/main" id="{B4727D4A-5DC7-4C9B-B02E-D744E27C0D60}"/>
                </a:ext>
              </a:extLst>
            </p:cNvPr>
            <p:cNvCxnSpPr>
              <a:cxnSpLocks/>
            </p:cNvCxnSpPr>
            <p:nvPr/>
          </p:nvCxnSpPr>
          <p:spPr>
            <a:xfrm flipH="1">
              <a:off x="5301827" y="2038614"/>
              <a:ext cx="17308" cy="982672"/>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sp>
          <p:nvSpPr>
            <p:cNvPr id="30" name="Arc 29">
              <a:extLst>
                <a:ext uri="{FF2B5EF4-FFF2-40B4-BE49-F238E27FC236}">
                  <a16:creationId xmlns:a16="http://schemas.microsoft.com/office/drawing/2014/main" id="{6E662032-5A07-4BEC-A200-2EFFD417A680}"/>
                </a:ext>
              </a:extLst>
            </p:cNvPr>
            <p:cNvSpPr/>
            <p:nvPr/>
          </p:nvSpPr>
          <p:spPr>
            <a:xfrm flipH="1" flipV="1">
              <a:off x="6751470" y="-364480"/>
              <a:ext cx="5063719" cy="3431983"/>
            </a:xfrm>
            <a:prstGeom prst="arc">
              <a:avLst>
                <a:gd name="adj1" fmla="val 18588477"/>
                <a:gd name="adj2" fmla="val 20639277"/>
              </a:avLst>
            </a:prstGeom>
            <a:ln w="76200">
              <a:solidFill>
                <a:schemeClr val="tx1"/>
              </a:solidFill>
              <a:headEnd type="triangle"/>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0541FAF3-7442-40F1-871A-8DCBF0E66D37}"/>
                </a:ext>
              </a:extLst>
            </p:cNvPr>
            <p:cNvCxnSpPr>
              <a:cxnSpLocks/>
            </p:cNvCxnSpPr>
            <p:nvPr/>
          </p:nvCxnSpPr>
          <p:spPr>
            <a:xfrm flipH="1">
              <a:off x="6937462" y="2038614"/>
              <a:ext cx="17308" cy="982672"/>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grpSp>
      <p:grpSp>
        <p:nvGrpSpPr>
          <p:cNvPr id="16" name="Group 15">
            <a:extLst>
              <a:ext uri="{FF2B5EF4-FFF2-40B4-BE49-F238E27FC236}">
                <a16:creationId xmlns:a16="http://schemas.microsoft.com/office/drawing/2014/main" id="{3E956941-F75B-46F6-89FA-A0CB7356D288}"/>
              </a:ext>
            </a:extLst>
          </p:cNvPr>
          <p:cNvGrpSpPr/>
          <p:nvPr/>
        </p:nvGrpSpPr>
        <p:grpSpPr>
          <a:xfrm>
            <a:off x="5099212" y="866136"/>
            <a:ext cx="3447395" cy="1085938"/>
            <a:chOff x="3575211" y="866136"/>
            <a:chExt cx="3447395" cy="1085938"/>
          </a:xfrm>
        </p:grpSpPr>
        <p:sp>
          <p:nvSpPr>
            <p:cNvPr id="35" name="Rectangle 34">
              <a:extLst>
                <a:ext uri="{FF2B5EF4-FFF2-40B4-BE49-F238E27FC236}">
                  <a16:creationId xmlns:a16="http://schemas.microsoft.com/office/drawing/2014/main" id="{07816A23-690B-44F2-8A0C-82887363C911}"/>
                </a:ext>
              </a:extLst>
            </p:cNvPr>
            <p:cNvSpPr/>
            <p:nvPr/>
          </p:nvSpPr>
          <p:spPr>
            <a:xfrm>
              <a:off x="3575211" y="866136"/>
              <a:ext cx="3447395" cy="484905"/>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C00000"/>
                  </a:solidFill>
                  <a:latin typeface="Cambria" panose="02040503050406030204" pitchFamily="18" charset="0"/>
                </a:rPr>
                <a:t>Refresh Operations</a:t>
              </a:r>
            </a:p>
          </p:txBody>
        </p:sp>
        <p:cxnSp>
          <p:nvCxnSpPr>
            <p:cNvPr id="36" name="Straight Arrow Connector 35">
              <a:extLst>
                <a:ext uri="{FF2B5EF4-FFF2-40B4-BE49-F238E27FC236}">
                  <a16:creationId xmlns:a16="http://schemas.microsoft.com/office/drawing/2014/main" id="{3FD20B55-3A46-4F05-84A4-FB2E313A3F91}"/>
                </a:ext>
              </a:extLst>
            </p:cNvPr>
            <p:cNvCxnSpPr>
              <a:cxnSpLocks/>
            </p:cNvCxnSpPr>
            <p:nvPr/>
          </p:nvCxnSpPr>
          <p:spPr>
            <a:xfrm flipH="1">
              <a:off x="3731360" y="1392100"/>
              <a:ext cx="593612" cy="531388"/>
            </a:xfrm>
            <a:prstGeom prst="straightConnector1">
              <a:avLst/>
            </a:prstGeom>
            <a:ln w="76200">
              <a:solidFill>
                <a:srgbClr val="C00000"/>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662498E2-9AF6-4FC7-8CE2-4A74FABD8B19}"/>
                </a:ext>
              </a:extLst>
            </p:cNvPr>
            <p:cNvCxnSpPr>
              <a:cxnSpLocks/>
            </p:cNvCxnSpPr>
            <p:nvPr/>
          </p:nvCxnSpPr>
          <p:spPr>
            <a:xfrm>
              <a:off x="5319135" y="1366203"/>
              <a:ext cx="0" cy="549468"/>
            </a:xfrm>
            <a:prstGeom prst="straightConnector1">
              <a:avLst/>
            </a:prstGeom>
            <a:ln w="76200">
              <a:solidFill>
                <a:srgbClr val="C00000"/>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42" name="Straight Arrow Connector 41">
              <a:extLst>
                <a:ext uri="{FF2B5EF4-FFF2-40B4-BE49-F238E27FC236}">
                  <a16:creationId xmlns:a16="http://schemas.microsoft.com/office/drawing/2014/main" id="{C3E4B74F-483A-4BCF-979F-A1F7104D16C0}"/>
                </a:ext>
              </a:extLst>
            </p:cNvPr>
            <p:cNvCxnSpPr>
              <a:cxnSpLocks/>
            </p:cNvCxnSpPr>
            <p:nvPr/>
          </p:nvCxnSpPr>
          <p:spPr>
            <a:xfrm>
              <a:off x="6493112" y="1392100"/>
              <a:ext cx="408680" cy="559974"/>
            </a:xfrm>
            <a:prstGeom prst="straightConnector1">
              <a:avLst/>
            </a:prstGeom>
            <a:ln w="76200">
              <a:solidFill>
                <a:srgbClr val="C00000"/>
              </a:solidFill>
              <a:tailEnd type="triangle"/>
            </a:ln>
            <a:effectLst/>
          </p:spPr>
          <p:style>
            <a:lnRef idx="1">
              <a:schemeClr val="accent1"/>
            </a:lnRef>
            <a:fillRef idx="0">
              <a:schemeClr val="accent1"/>
            </a:fillRef>
            <a:effectRef idx="0">
              <a:schemeClr val="accent1"/>
            </a:effectRef>
            <a:fontRef idx="minor">
              <a:schemeClr val="tx1"/>
            </a:fontRef>
          </p:style>
        </p:cxnSp>
      </p:grpSp>
      <p:sp>
        <p:nvSpPr>
          <p:cNvPr id="47" name="Rectangle 46">
            <a:extLst>
              <a:ext uri="{FF2B5EF4-FFF2-40B4-BE49-F238E27FC236}">
                <a16:creationId xmlns:a16="http://schemas.microsoft.com/office/drawing/2014/main" id="{D0062C61-0F9D-4381-A507-A7EDEF776157}"/>
              </a:ext>
            </a:extLst>
          </p:cNvPr>
          <p:cNvSpPr/>
          <p:nvPr/>
        </p:nvSpPr>
        <p:spPr>
          <a:xfrm>
            <a:off x="5195076" y="5057015"/>
            <a:ext cx="2635045"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ambria" panose="02040503050406030204" pitchFamily="18" charset="0"/>
              </a:rPr>
              <a:t>time</a:t>
            </a:r>
          </a:p>
        </p:txBody>
      </p:sp>
      <p:grpSp>
        <p:nvGrpSpPr>
          <p:cNvPr id="27" name="Group 26">
            <a:extLst>
              <a:ext uri="{FF2B5EF4-FFF2-40B4-BE49-F238E27FC236}">
                <a16:creationId xmlns:a16="http://schemas.microsoft.com/office/drawing/2014/main" id="{751E90F9-F40D-4E64-AF41-722E2903C360}"/>
              </a:ext>
            </a:extLst>
          </p:cNvPr>
          <p:cNvGrpSpPr/>
          <p:nvPr/>
        </p:nvGrpSpPr>
        <p:grpSpPr>
          <a:xfrm>
            <a:off x="6434008" y="3018867"/>
            <a:ext cx="2390545" cy="2137718"/>
            <a:chOff x="4910007" y="3018867"/>
            <a:chExt cx="2390545" cy="2137718"/>
          </a:xfrm>
        </p:grpSpPr>
        <p:cxnSp>
          <p:nvCxnSpPr>
            <p:cNvPr id="49" name="Straight Arrow Connector 48">
              <a:extLst>
                <a:ext uri="{FF2B5EF4-FFF2-40B4-BE49-F238E27FC236}">
                  <a16:creationId xmlns:a16="http://schemas.microsoft.com/office/drawing/2014/main" id="{A728E6EF-CD83-47F1-9A43-3A2460340F00}"/>
                </a:ext>
              </a:extLst>
            </p:cNvPr>
            <p:cNvCxnSpPr>
              <a:cxnSpLocks/>
            </p:cNvCxnSpPr>
            <p:nvPr/>
          </p:nvCxnSpPr>
          <p:spPr>
            <a:xfrm>
              <a:off x="5315810" y="3018867"/>
              <a:ext cx="1404" cy="1741178"/>
            </a:xfrm>
            <a:prstGeom prst="straightConnector1">
              <a:avLst/>
            </a:prstGeom>
            <a:ln w="127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1D78DD6A-BA54-4240-9B56-590CC3E356DB}"/>
                </a:ext>
              </a:extLst>
            </p:cNvPr>
            <p:cNvSpPr/>
            <p:nvPr/>
          </p:nvSpPr>
          <p:spPr>
            <a:xfrm>
              <a:off x="4910007" y="4786083"/>
              <a:ext cx="777804" cy="370502"/>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lumMod val="50000"/>
                      <a:lumOff val="50000"/>
                    </a:schemeClr>
                  </a:solidFill>
                  <a:latin typeface="Cambria" panose="02040503050406030204" pitchFamily="18" charset="0"/>
                </a:rPr>
                <a:t>REF</a:t>
              </a:r>
            </a:p>
          </p:txBody>
        </p:sp>
        <p:cxnSp>
          <p:nvCxnSpPr>
            <p:cNvPr id="53" name="Straight Arrow Connector 52">
              <a:extLst>
                <a:ext uri="{FF2B5EF4-FFF2-40B4-BE49-F238E27FC236}">
                  <a16:creationId xmlns:a16="http://schemas.microsoft.com/office/drawing/2014/main" id="{C19B4CBD-144C-4E3A-8BF8-DDAB5F4A8E1B}"/>
                </a:ext>
              </a:extLst>
            </p:cNvPr>
            <p:cNvCxnSpPr>
              <a:cxnSpLocks/>
            </p:cNvCxnSpPr>
            <p:nvPr/>
          </p:nvCxnSpPr>
          <p:spPr>
            <a:xfrm>
              <a:off x="6928551" y="3018867"/>
              <a:ext cx="1404" cy="1741178"/>
            </a:xfrm>
            <a:prstGeom prst="straightConnector1">
              <a:avLst/>
            </a:prstGeom>
            <a:ln w="127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24F16482-3FFA-4F70-8A20-667184FF1125}"/>
                </a:ext>
              </a:extLst>
            </p:cNvPr>
            <p:cNvSpPr/>
            <p:nvPr/>
          </p:nvSpPr>
          <p:spPr>
            <a:xfrm>
              <a:off x="6522748" y="4786083"/>
              <a:ext cx="777804" cy="370502"/>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lumMod val="50000"/>
                      <a:lumOff val="50000"/>
                    </a:schemeClr>
                  </a:solidFill>
                  <a:latin typeface="Cambria" panose="02040503050406030204" pitchFamily="18" charset="0"/>
                </a:rPr>
                <a:t>REF</a:t>
              </a:r>
            </a:p>
          </p:txBody>
        </p:sp>
      </p:grpSp>
      <p:grpSp>
        <p:nvGrpSpPr>
          <p:cNvPr id="26" name="Group 25">
            <a:extLst>
              <a:ext uri="{FF2B5EF4-FFF2-40B4-BE49-F238E27FC236}">
                <a16:creationId xmlns:a16="http://schemas.microsoft.com/office/drawing/2014/main" id="{55C3E821-F990-4F16-8438-2A21450BF5B2}"/>
              </a:ext>
            </a:extLst>
          </p:cNvPr>
          <p:cNvGrpSpPr/>
          <p:nvPr/>
        </p:nvGrpSpPr>
        <p:grpSpPr>
          <a:xfrm>
            <a:off x="4780067" y="3018867"/>
            <a:ext cx="777804" cy="2137718"/>
            <a:chOff x="3256067" y="3018867"/>
            <a:chExt cx="777804" cy="2137718"/>
          </a:xfrm>
        </p:grpSpPr>
        <p:sp>
          <p:nvSpPr>
            <p:cNvPr id="48" name="Rectangle 47">
              <a:extLst>
                <a:ext uri="{FF2B5EF4-FFF2-40B4-BE49-F238E27FC236}">
                  <a16:creationId xmlns:a16="http://schemas.microsoft.com/office/drawing/2014/main" id="{3124215D-ED17-46B3-B6A3-7FD51CB4AD39}"/>
                </a:ext>
              </a:extLst>
            </p:cNvPr>
            <p:cNvSpPr/>
            <p:nvPr/>
          </p:nvSpPr>
          <p:spPr>
            <a:xfrm>
              <a:off x="3256067" y="4786083"/>
              <a:ext cx="777804" cy="370502"/>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lumMod val="50000"/>
                      <a:lumOff val="50000"/>
                    </a:schemeClr>
                  </a:solidFill>
                  <a:latin typeface="Cambria" panose="02040503050406030204" pitchFamily="18" charset="0"/>
                </a:rPr>
                <a:t>REF</a:t>
              </a:r>
            </a:p>
          </p:txBody>
        </p:sp>
        <p:cxnSp>
          <p:nvCxnSpPr>
            <p:cNvPr id="58" name="Straight Arrow Connector 57">
              <a:extLst>
                <a:ext uri="{FF2B5EF4-FFF2-40B4-BE49-F238E27FC236}">
                  <a16:creationId xmlns:a16="http://schemas.microsoft.com/office/drawing/2014/main" id="{0ECAB5B7-F210-4B5E-94C3-7A1B60EF4814}"/>
                </a:ext>
              </a:extLst>
            </p:cNvPr>
            <p:cNvCxnSpPr>
              <a:cxnSpLocks/>
            </p:cNvCxnSpPr>
            <p:nvPr/>
          </p:nvCxnSpPr>
          <p:spPr>
            <a:xfrm>
              <a:off x="3668676" y="3018867"/>
              <a:ext cx="1404" cy="1741178"/>
            </a:xfrm>
            <a:prstGeom prst="straightConnector1">
              <a:avLst/>
            </a:prstGeom>
            <a:ln w="127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56025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2F458FF1-A8F4-453D-94B5-125FB76CBD1E}"/>
              </a:ext>
            </a:extLst>
          </p:cNvPr>
          <p:cNvSpPr/>
          <p:nvPr/>
        </p:nvSpPr>
        <p:spPr>
          <a:xfrm>
            <a:off x="3537329" y="2011514"/>
            <a:ext cx="5929912" cy="987705"/>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791749A-2F1D-4D24-9EAA-1781E27EF9A6}"/>
              </a:ext>
            </a:extLst>
          </p:cNvPr>
          <p:cNvSpPr/>
          <p:nvPr/>
        </p:nvSpPr>
        <p:spPr>
          <a:xfrm>
            <a:off x="3537329" y="3006697"/>
            <a:ext cx="5929912" cy="173549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2" name="Straight Arrow Connector 51"/>
          <p:cNvCxnSpPr>
            <a:cxnSpLocks/>
          </p:cNvCxnSpPr>
          <p:nvPr/>
        </p:nvCxnSpPr>
        <p:spPr>
          <a:xfrm>
            <a:off x="3571613" y="3003256"/>
            <a:ext cx="5895628" cy="3441"/>
          </a:xfrm>
          <a:prstGeom prst="straightConnector1">
            <a:avLst/>
          </a:prstGeom>
          <a:ln w="381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p:txBody>
          <a:bodyPr/>
          <a:lstStyle/>
          <a:p>
            <a:r>
              <a:rPr lang="en-US" b="1" dirty="0" err="1"/>
              <a:t>RowHammer</a:t>
            </a:r>
            <a:r>
              <a:rPr lang="en-US" b="1" dirty="0"/>
              <a:t> Bit Flips</a:t>
            </a:r>
          </a:p>
        </p:txBody>
      </p:sp>
      <p:cxnSp>
        <p:nvCxnSpPr>
          <p:cNvPr id="67" name="Straight Arrow Connector 66"/>
          <p:cNvCxnSpPr/>
          <p:nvPr/>
        </p:nvCxnSpPr>
        <p:spPr>
          <a:xfrm flipV="1">
            <a:off x="3537329" y="1999111"/>
            <a:ext cx="0" cy="2750376"/>
          </a:xfrm>
          <a:prstGeom prst="straightConnector1">
            <a:avLst/>
          </a:prstGeom>
          <a:ln w="254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a:off x="3537329" y="4751259"/>
            <a:ext cx="5971276" cy="0"/>
          </a:xfrm>
          <a:prstGeom prst="straightConnector1">
            <a:avLst/>
          </a:prstGeom>
          <a:ln w="25400" cap="rnd">
            <a:solidFill>
              <a:schemeClr val="tx1"/>
            </a:solidFill>
            <a:headEnd type="none" w="lg" len="med"/>
            <a:tailEnd type="triangle" w="lg" len="med"/>
          </a:ln>
          <a:effectLst/>
        </p:spPr>
        <p:style>
          <a:lnRef idx="1">
            <a:schemeClr val="accent1"/>
          </a:lnRef>
          <a:fillRef idx="0">
            <a:schemeClr val="accent1"/>
          </a:fillRef>
          <a:effectRef idx="0">
            <a:schemeClr val="accent1"/>
          </a:effectRef>
          <a:fontRef idx="minor">
            <a:schemeClr val="tx1"/>
          </a:fontRef>
        </p:style>
      </p:cxnSp>
      <p:sp>
        <p:nvSpPr>
          <p:cNvPr id="72" name="Rectangle 71"/>
          <p:cNvSpPr/>
          <p:nvPr/>
        </p:nvSpPr>
        <p:spPr>
          <a:xfrm rot="16200000">
            <a:off x="-243853" y="3129033"/>
            <a:ext cx="5012442"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ambria" panose="02040503050406030204" pitchFamily="18" charset="0"/>
              </a:rPr>
              <a:t>Capacitor voltage (</a:t>
            </a:r>
            <a:r>
              <a:rPr lang="en-US" sz="2400" dirty="0" err="1">
                <a:solidFill>
                  <a:schemeClr val="tx1"/>
                </a:solidFill>
                <a:latin typeface="Cambria" panose="02040503050406030204" pitchFamily="18" charset="0"/>
              </a:rPr>
              <a:t>Vdd</a:t>
            </a:r>
            <a:r>
              <a:rPr lang="en-US" sz="2400" dirty="0">
                <a:solidFill>
                  <a:schemeClr val="tx1"/>
                </a:solidFill>
                <a:latin typeface="Cambria" panose="02040503050406030204" pitchFamily="18" charset="0"/>
              </a:rPr>
              <a:t>)</a:t>
            </a:r>
          </a:p>
        </p:txBody>
      </p:sp>
      <p:sp>
        <p:nvSpPr>
          <p:cNvPr id="77" name="Rectangle 76"/>
          <p:cNvSpPr/>
          <p:nvPr/>
        </p:nvSpPr>
        <p:spPr>
          <a:xfrm rot="16200000">
            <a:off x="1098139" y="3406847"/>
            <a:ext cx="3010144"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1"/>
              </a:solidFill>
              <a:latin typeface="Cambria" panose="02040503050406030204" pitchFamily="18" charset="0"/>
            </a:endParaRPr>
          </a:p>
        </p:txBody>
      </p:sp>
      <p:sp>
        <p:nvSpPr>
          <p:cNvPr id="78" name="Rectangle 77"/>
          <p:cNvSpPr/>
          <p:nvPr/>
        </p:nvSpPr>
        <p:spPr>
          <a:xfrm>
            <a:off x="2531492" y="1736753"/>
            <a:ext cx="968535" cy="461665"/>
          </a:xfrm>
          <a:prstGeom prst="rect">
            <a:avLst/>
          </a:prstGeom>
        </p:spPr>
        <p:txBody>
          <a:bodyPr wrap="none">
            <a:spAutoFit/>
          </a:bodyPr>
          <a:lstStyle/>
          <a:p>
            <a:pPr algn="ctr"/>
            <a:r>
              <a:rPr lang="en-US" sz="2400" dirty="0">
                <a:latin typeface="Cambria" panose="02040503050406030204" pitchFamily="18" charset="0"/>
              </a:rPr>
              <a:t>100%</a:t>
            </a:r>
          </a:p>
        </p:txBody>
      </p:sp>
      <p:sp>
        <p:nvSpPr>
          <p:cNvPr id="80" name="Rectangle 79"/>
          <p:cNvSpPr/>
          <p:nvPr/>
        </p:nvSpPr>
        <p:spPr>
          <a:xfrm>
            <a:off x="2874708" y="4480052"/>
            <a:ext cx="628697" cy="461665"/>
          </a:xfrm>
          <a:prstGeom prst="rect">
            <a:avLst/>
          </a:prstGeom>
        </p:spPr>
        <p:txBody>
          <a:bodyPr wrap="none">
            <a:spAutoFit/>
          </a:bodyPr>
          <a:lstStyle/>
          <a:p>
            <a:pPr algn="ctr"/>
            <a:r>
              <a:rPr lang="en-US" sz="2400" dirty="0">
                <a:latin typeface="Cambria" panose="02040503050406030204" pitchFamily="18" charset="0"/>
              </a:rPr>
              <a:t>0%</a:t>
            </a:r>
          </a:p>
        </p:txBody>
      </p:sp>
      <p:sp>
        <p:nvSpPr>
          <p:cNvPr id="51" name="Rectangle 50"/>
          <p:cNvSpPr/>
          <p:nvPr/>
        </p:nvSpPr>
        <p:spPr>
          <a:xfrm>
            <a:off x="2615271" y="2761600"/>
            <a:ext cx="873060" cy="461665"/>
          </a:xfrm>
          <a:prstGeom prst="rect">
            <a:avLst/>
          </a:prstGeom>
        </p:spPr>
        <p:txBody>
          <a:bodyPr wrap="none">
            <a:spAutoFit/>
          </a:bodyPr>
          <a:lstStyle/>
          <a:p>
            <a:pPr algn="ctr"/>
            <a:r>
              <a:rPr lang="en-US" sz="2400" dirty="0" err="1">
                <a:solidFill>
                  <a:schemeClr val="tx1">
                    <a:lumMod val="50000"/>
                    <a:lumOff val="50000"/>
                  </a:schemeClr>
                </a:solidFill>
                <a:latin typeface="Cambria" panose="02040503050406030204" pitchFamily="18" charset="0"/>
              </a:rPr>
              <a:t>Vmin</a:t>
            </a:r>
            <a:endParaRPr lang="en-US" sz="2400" dirty="0">
              <a:solidFill>
                <a:schemeClr val="tx1">
                  <a:lumMod val="50000"/>
                  <a:lumOff val="50000"/>
                </a:schemeClr>
              </a:solidFill>
              <a:latin typeface="Cambria" panose="02040503050406030204" pitchFamily="18" charset="0"/>
            </a:endParaRPr>
          </a:p>
        </p:txBody>
      </p:sp>
      <p:sp>
        <p:nvSpPr>
          <p:cNvPr id="47" name="Rectangle 46">
            <a:extLst>
              <a:ext uri="{FF2B5EF4-FFF2-40B4-BE49-F238E27FC236}">
                <a16:creationId xmlns:a16="http://schemas.microsoft.com/office/drawing/2014/main" id="{D0062C61-0F9D-4381-A507-A7EDEF776157}"/>
              </a:ext>
            </a:extLst>
          </p:cNvPr>
          <p:cNvSpPr/>
          <p:nvPr/>
        </p:nvSpPr>
        <p:spPr>
          <a:xfrm>
            <a:off x="5195076" y="5057015"/>
            <a:ext cx="2635045"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ambria" panose="02040503050406030204" pitchFamily="18" charset="0"/>
              </a:rPr>
              <a:t>time</a:t>
            </a:r>
          </a:p>
        </p:txBody>
      </p:sp>
      <p:grpSp>
        <p:nvGrpSpPr>
          <p:cNvPr id="27" name="Group 26">
            <a:extLst>
              <a:ext uri="{FF2B5EF4-FFF2-40B4-BE49-F238E27FC236}">
                <a16:creationId xmlns:a16="http://schemas.microsoft.com/office/drawing/2014/main" id="{751E90F9-F40D-4E64-AF41-722E2903C360}"/>
              </a:ext>
            </a:extLst>
          </p:cNvPr>
          <p:cNvGrpSpPr/>
          <p:nvPr/>
        </p:nvGrpSpPr>
        <p:grpSpPr>
          <a:xfrm>
            <a:off x="6434008" y="3018867"/>
            <a:ext cx="2390545" cy="2137718"/>
            <a:chOff x="4910007" y="3018867"/>
            <a:chExt cx="2390545" cy="2137718"/>
          </a:xfrm>
        </p:grpSpPr>
        <p:cxnSp>
          <p:nvCxnSpPr>
            <p:cNvPr id="49" name="Straight Arrow Connector 48">
              <a:extLst>
                <a:ext uri="{FF2B5EF4-FFF2-40B4-BE49-F238E27FC236}">
                  <a16:creationId xmlns:a16="http://schemas.microsoft.com/office/drawing/2014/main" id="{A728E6EF-CD83-47F1-9A43-3A2460340F00}"/>
                </a:ext>
              </a:extLst>
            </p:cNvPr>
            <p:cNvCxnSpPr>
              <a:cxnSpLocks/>
            </p:cNvCxnSpPr>
            <p:nvPr/>
          </p:nvCxnSpPr>
          <p:spPr>
            <a:xfrm>
              <a:off x="5315810" y="3018867"/>
              <a:ext cx="1404" cy="1741178"/>
            </a:xfrm>
            <a:prstGeom prst="straightConnector1">
              <a:avLst/>
            </a:prstGeom>
            <a:ln w="127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1D78DD6A-BA54-4240-9B56-590CC3E356DB}"/>
                </a:ext>
              </a:extLst>
            </p:cNvPr>
            <p:cNvSpPr/>
            <p:nvPr/>
          </p:nvSpPr>
          <p:spPr>
            <a:xfrm>
              <a:off x="4910007" y="4786083"/>
              <a:ext cx="777804" cy="370502"/>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lumMod val="50000"/>
                      <a:lumOff val="50000"/>
                    </a:schemeClr>
                  </a:solidFill>
                  <a:latin typeface="Cambria" panose="02040503050406030204" pitchFamily="18" charset="0"/>
                </a:rPr>
                <a:t>REF</a:t>
              </a:r>
            </a:p>
          </p:txBody>
        </p:sp>
        <p:cxnSp>
          <p:nvCxnSpPr>
            <p:cNvPr id="53" name="Straight Arrow Connector 52">
              <a:extLst>
                <a:ext uri="{FF2B5EF4-FFF2-40B4-BE49-F238E27FC236}">
                  <a16:creationId xmlns:a16="http://schemas.microsoft.com/office/drawing/2014/main" id="{C19B4CBD-144C-4E3A-8BF8-DDAB5F4A8E1B}"/>
                </a:ext>
              </a:extLst>
            </p:cNvPr>
            <p:cNvCxnSpPr>
              <a:cxnSpLocks/>
            </p:cNvCxnSpPr>
            <p:nvPr/>
          </p:nvCxnSpPr>
          <p:spPr>
            <a:xfrm>
              <a:off x="6928551" y="3018867"/>
              <a:ext cx="1404" cy="1741178"/>
            </a:xfrm>
            <a:prstGeom prst="straightConnector1">
              <a:avLst/>
            </a:prstGeom>
            <a:ln w="127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24F16482-3FFA-4F70-8A20-667184FF1125}"/>
                </a:ext>
              </a:extLst>
            </p:cNvPr>
            <p:cNvSpPr/>
            <p:nvPr/>
          </p:nvSpPr>
          <p:spPr>
            <a:xfrm>
              <a:off x="6522748" y="4786083"/>
              <a:ext cx="777804" cy="370502"/>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lumMod val="50000"/>
                      <a:lumOff val="50000"/>
                    </a:schemeClr>
                  </a:solidFill>
                  <a:latin typeface="Cambria" panose="02040503050406030204" pitchFamily="18" charset="0"/>
                </a:rPr>
                <a:t>REF</a:t>
              </a:r>
            </a:p>
          </p:txBody>
        </p:sp>
      </p:grpSp>
      <p:grpSp>
        <p:nvGrpSpPr>
          <p:cNvPr id="26" name="Group 25">
            <a:extLst>
              <a:ext uri="{FF2B5EF4-FFF2-40B4-BE49-F238E27FC236}">
                <a16:creationId xmlns:a16="http://schemas.microsoft.com/office/drawing/2014/main" id="{55C3E821-F990-4F16-8438-2A21450BF5B2}"/>
              </a:ext>
            </a:extLst>
          </p:cNvPr>
          <p:cNvGrpSpPr/>
          <p:nvPr/>
        </p:nvGrpSpPr>
        <p:grpSpPr>
          <a:xfrm>
            <a:off x="4780067" y="3018867"/>
            <a:ext cx="777804" cy="2137718"/>
            <a:chOff x="3256067" y="3018867"/>
            <a:chExt cx="777804" cy="2137718"/>
          </a:xfrm>
        </p:grpSpPr>
        <p:sp>
          <p:nvSpPr>
            <p:cNvPr id="48" name="Rectangle 47">
              <a:extLst>
                <a:ext uri="{FF2B5EF4-FFF2-40B4-BE49-F238E27FC236}">
                  <a16:creationId xmlns:a16="http://schemas.microsoft.com/office/drawing/2014/main" id="{3124215D-ED17-46B3-B6A3-7FD51CB4AD39}"/>
                </a:ext>
              </a:extLst>
            </p:cNvPr>
            <p:cNvSpPr/>
            <p:nvPr/>
          </p:nvSpPr>
          <p:spPr>
            <a:xfrm>
              <a:off x="3256067" y="4786083"/>
              <a:ext cx="777804" cy="370502"/>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lumMod val="50000"/>
                      <a:lumOff val="50000"/>
                    </a:schemeClr>
                  </a:solidFill>
                  <a:latin typeface="Cambria" panose="02040503050406030204" pitchFamily="18" charset="0"/>
                </a:rPr>
                <a:t>REF</a:t>
              </a:r>
            </a:p>
          </p:txBody>
        </p:sp>
        <p:cxnSp>
          <p:nvCxnSpPr>
            <p:cNvPr id="58" name="Straight Arrow Connector 57">
              <a:extLst>
                <a:ext uri="{FF2B5EF4-FFF2-40B4-BE49-F238E27FC236}">
                  <a16:creationId xmlns:a16="http://schemas.microsoft.com/office/drawing/2014/main" id="{0ECAB5B7-F210-4B5E-94C3-7A1B60EF4814}"/>
                </a:ext>
              </a:extLst>
            </p:cNvPr>
            <p:cNvCxnSpPr>
              <a:cxnSpLocks/>
            </p:cNvCxnSpPr>
            <p:nvPr/>
          </p:nvCxnSpPr>
          <p:spPr>
            <a:xfrm>
              <a:off x="3668676" y="3018867"/>
              <a:ext cx="1404" cy="1741178"/>
            </a:xfrm>
            <a:prstGeom prst="straightConnector1">
              <a:avLst/>
            </a:prstGeom>
            <a:ln w="127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grpSp>
      <p:sp>
        <p:nvSpPr>
          <p:cNvPr id="79" name="Arc 78">
            <a:extLst>
              <a:ext uri="{FF2B5EF4-FFF2-40B4-BE49-F238E27FC236}">
                <a16:creationId xmlns:a16="http://schemas.microsoft.com/office/drawing/2014/main" id="{2CADF029-6A1E-464F-A8D5-4D1B545556C1}"/>
              </a:ext>
            </a:extLst>
          </p:cNvPr>
          <p:cNvSpPr/>
          <p:nvPr/>
        </p:nvSpPr>
        <p:spPr>
          <a:xfrm flipH="1" flipV="1">
            <a:off x="3345827" y="-403104"/>
            <a:ext cx="5063719" cy="3431983"/>
          </a:xfrm>
          <a:prstGeom prst="arc">
            <a:avLst>
              <a:gd name="adj1" fmla="val 19897832"/>
              <a:gd name="adj2" fmla="val 20639277"/>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6" name="Arc 85">
            <a:extLst>
              <a:ext uri="{FF2B5EF4-FFF2-40B4-BE49-F238E27FC236}">
                <a16:creationId xmlns:a16="http://schemas.microsoft.com/office/drawing/2014/main" id="{FDDAE921-A987-A549-9D37-D45286C29EDB}"/>
              </a:ext>
            </a:extLst>
          </p:cNvPr>
          <p:cNvSpPr/>
          <p:nvPr/>
        </p:nvSpPr>
        <p:spPr>
          <a:xfrm flipH="1" flipV="1">
            <a:off x="3345826" y="45919"/>
            <a:ext cx="5063719" cy="3431983"/>
          </a:xfrm>
          <a:prstGeom prst="arc">
            <a:avLst>
              <a:gd name="adj1" fmla="val 19215850"/>
              <a:gd name="adj2" fmla="val 19973194"/>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7" name="Arc 86">
            <a:extLst>
              <a:ext uri="{FF2B5EF4-FFF2-40B4-BE49-F238E27FC236}">
                <a16:creationId xmlns:a16="http://schemas.microsoft.com/office/drawing/2014/main" id="{D0C36318-5BFB-0F45-8BD8-B2D1843ED3F8}"/>
              </a:ext>
            </a:extLst>
          </p:cNvPr>
          <p:cNvSpPr/>
          <p:nvPr/>
        </p:nvSpPr>
        <p:spPr>
          <a:xfrm flipH="1" flipV="1">
            <a:off x="3345826" y="513197"/>
            <a:ext cx="5063719" cy="3431983"/>
          </a:xfrm>
          <a:prstGeom prst="arc">
            <a:avLst>
              <a:gd name="adj1" fmla="val 18435370"/>
              <a:gd name="adj2" fmla="val 19263415"/>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C00000"/>
              </a:solidFill>
            </a:endParaRPr>
          </a:p>
        </p:txBody>
      </p:sp>
      <p:sp>
        <p:nvSpPr>
          <p:cNvPr id="88" name="Arc 87">
            <a:extLst>
              <a:ext uri="{FF2B5EF4-FFF2-40B4-BE49-F238E27FC236}">
                <a16:creationId xmlns:a16="http://schemas.microsoft.com/office/drawing/2014/main" id="{0D53C58A-F5EB-0645-966E-62D2DB9EC49B}"/>
              </a:ext>
            </a:extLst>
          </p:cNvPr>
          <p:cNvSpPr/>
          <p:nvPr/>
        </p:nvSpPr>
        <p:spPr>
          <a:xfrm flipH="1" flipV="1">
            <a:off x="3345826" y="933199"/>
            <a:ext cx="5063719" cy="3431983"/>
          </a:xfrm>
          <a:prstGeom prst="arc">
            <a:avLst>
              <a:gd name="adj1" fmla="val 17548052"/>
              <a:gd name="adj2" fmla="val 18522140"/>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90" name="Straight Connector 89">
            <a:extLst>
              <a:ext uri="{FF2B5EF4-FFF2-40B4-BE49-F238E27FC236}">
                <a16:creationId xmlns:a16="http://schemas.microsoft.com/office/drawing/2014/main" id="{199FC35F-974A-2141-A453-250B46645F91}"/>
              </a:ext>
            </a:extLst>
          </p:cNvPr>
          <p:cNvCxnSpPr>
            <a:cxnSpLocks/>
          </p:cNvCxnSpPr>
          <p:nvPr/>
        </p:nvCxnSpPr>
        <p:spPr>
          <a:xfrm>
            <a:off x="4699564" y="3728072"/>
            <a:ext cx="0" cy="45720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371C1286-BEE0-0C47-A695-CCC57624E019}"/>
              </a:ext>
            </a:extLst>
          </p:cNvPr>
          <p:cNvCxnSpPr>
            <a:cxnSpLocks/>
          </p:cNvCxnSpPr>
          <p:nvPr/>
        </p:nvCxnSpPr>
        <p:spPr>
          <a:xfrm>
            <a:off x="4266176" y="3064750"/>
            <a:ext cx="0" cy="502795"/>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B4F49FC1-8B74-4F41-8212-036D95694489}"/>
              </a:ext>
            </a:extLst>
          </p:cNvPr>
          <p:cNvCxnSpPr>
            <a:cxnSpLocks/>
          </p:cNvCxnSpPr>
          <p:nvPr/>
        </p:nvCxnSpPr>
        <p:spPr>
          <a:xfrm>
            <a:off x="3875652" y="2360357"/>
            <a:ext cx="0" cy="45720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93" name="Straight Arrow Connector 92">
            <a:extLst>
              <a:ext uri="{FF2B5EF4-FFF2-40B4-BE49-F238E27FC236}">
                <a16:creationId xmlns:a16="http://schemas.microsoft.com/office/drawing/2014/main" id="{911A08B1-A624-0A4E-836E-FF83090A1043}"/>
              </a:ext>
            </a:extLst>
          </p:cNvPr>
          <p:cNvCxnSpPr>
            <a:cxnSpLocks/>
          </p:cNvCxnSpPr>
          <p:nvPr/>
        </p:nvCxnSpPr>
        <p:spPr>
          <a:xfrm>
            <a:off x="4710334" y="2031816"/>
            <a:ext cx="0" cy="2706390"/>
          </a:xfrm>
          <a:prstGeom prst="straightConnector1">
            <a:avLst/>
          </a:prstGeom>
          <a:ln w="12700" cap="rnd">
            <a:solidFill>
              <a:schemeClr val="tx1">
                <a:lumMod val="50000"/>
                <a:lumOff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94" name="Straight Arrow Connector 93">
            <a:extLst>
              <a:ext uri="{FF2B5EF4-FFF2-40B4-BE49-F238E27FC236}">
                <a16:creationId xmlns:a16="http://schemas.microsoft.com/office/drawing/2014/main" id="{07015581-9E19-2C46-AACC-0C817B6FA8F6}"/>
              </a:ext>
            </a:extLst>
          </p:cNvPr>
          <p:cNvCxnSpPr>
            <a:cxnSpLocks/>
          </p:cNvCxnSpPr>
          <p:nvPr/>
        </p:nvCxnSpPr>
        <p:spPr>
          <a:xfrm>
            <a:off x="4276684" y="2031816"/>
            <a:ext cx="0" cy="2699302"/>
          </a:xfrm>
          <a:prstGeom prst="straightConnector1">
            <a:avLst/>
          </a:prstGeom>
          <a:ln w="12700" cap="rnd">
            <a:solidFill>
              <a:schemeClr val="tx1">
                <a:lumMod val="50000"/>
                <a:lumOff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95" name="Straight Arrow Connector 94">
            <a:extLst>
              <a:ext uri="{FF2B5EF4-FFF2-40B4-BE49-F238E27FC236}">
                <a16:creationId xmlns:a16="http://schemas.microsoft.com/office/drawing/2014/main" id="{B605F54D-6F8D-8441-ABA8-E8BD3983E395}"/>
              </a:ext>
            </a:extLst>
          </p:cNvPr>
          <p:cNvCxnSpPr>
            <a:cxnSpLocks/>
          </p:cNvCxnSpPr>
          <p:nvPr/>
        </p:nvCxnSpPr>
        <p:spPr>
          <a:xfrm>
            <a:off x="3883459" y="2031816"/>
            <a:ext cx="0" cy="2706390"/>
          </a:xfrm>
          <a:prstGeom prst="straightConnector1">
            <a:avLst/>
          </a:prstGeom>
          <a:ln w="12700" cap="rnd">
            <a:solidFill>
              <a:schemeClr val="tx1">
                <a:lumMod val="50000"/>
                <a:lumOff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sp>
        <p:nvSpPr>
          <p:cNvPr id="96" name="Rectangle 95">
            <a:extLst>
              <a:ext uri="{FF2B5EF4-FFF2-40B4-BE49-F238E27FC236}">
                <a16:creationId xmlns:a16="http://schemas.microsoft.com/office/drawing/2014/main" id="{8207B036-4954-0442-838F-CF76117D1EC9}"/>
              </a:ext>
            </a:extLst>
          </p:cNvPr>
          <p:cNvSpPr/>
          <p:nvPr/>
        </p:nvSpPr>
        <p:spPr>
          <a:xfrm>
            <a:off x="2561199" y="5426572"/>
            <a:ext cx="3425569"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i="1" dirty="0" err="1">
                <a:solidFill>
                  <a:schemeClr val="tx1">
                    <a:lumMod val="50000"/>
                    <a:lumOff val="50000"/>
                  </a:schemeClr>
                </a:solidFill>
                <a:latin typeface="Cambria" panose="02040503050406030204" pitchFamily="18" charset="0"/>
              </a:rPr>
              <a:t>RowHammer</a:t>
            </a:r>
            <a:r>
              <a:rPr lang="en-US" sz="2000" b="1" i="1" dirty="0">
                <a:solidFill>
                  <a:schemeClr val="tx1">
                    <a:lumMod val="50000"/>
                    <a:lumOff val="50000"/>
                  </a:schemeClr>
                </a:solidFill>
                <a:latin typeface="Cambria" panose="02040503050406030204" pitchFamily="18" charset="0"/>
              </a:rPr>
              <a:t> Attack:</a:t>
            </a:r>
          </a:p>
          <a:p>
            <a:pPr algn="ctr"/>
            <a:r>
              <a:rPr lang="en-US" sz="2000" i="1" dirty="0">
                <a:solidFill>
                  <a:schemeClr val="tx1">
                    <a:lumMod val="50000"/>
                    <a:lumOff val="50000"/>
                  </a:schemeClr>
                </a:solidFill>
                <a:latin typeface="Cambria" panose="02040503050406030204" pitchFamily="18" charset="0"/>
              </a:rPr>
              <a:t>Accesses to nearby row</a:t>
            </a:r>
          </a:p>
        </p:txBody>
      </p:sp>
      <p:cxnSp>
        <p:nvCxnSpPr>
          <p:cNvPr id="97" name="Straight Arrow Connector 96">
            <a:extLst>
              <a:ext uri="{FF2B5EF4-FFF2-40B4-BE49-F238E27FC236}">
                <a16:creationId xmlns:a16="http://schemas.microsoft.com/office/drawing/2014/main" id="{A48A4DD0-0336-5043-8ABD-870763BFB0AF}"/>
              </a:ext>
            </a:extLst>
          </p:cNvPr>
          <p:cNvCxnSpPr>
            <a:cxnSpLocks/>
          </p:cNvCxnSpPr>
          <p:nvPr/>
        </p:nvCxnSpPr>
        <p:spPr>
          <a:xfrm flipV="1">
            <a:off x="3883459" y="4778399"/>
            <a:ext cx="0" cy="544087"/>
          </a:xfrm>
          <a:prstGeom prst="straightConnector1">
            <a:avLst/>
          </a:prstGeom>
          <a:ln w="38100">
            <a:solidFill>
              <a:schemeClr val="tx1">
                <a:lumMod val="50000"/>
                <a:lumOff val="50000"/>
              </a:schemeClr>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98" name="Straight Arrow Connector 97">
            <a:extLst>
              <a:ext uri="{FF2B5EF4-FFF2-40B4-BE49-F238E27FC236}">
                <a16:creationId xmlns:a16="http://schemas.microsoft.com/office/drawing/2014/main" id="{1E782315-8009-E54D-BE70-904EFEE2021C}"/>
              </a:ext>
            </a:extLst>
          </p:cNvPr>
          <p:cNvCxnSpPr>
            <a:cxnSpLocks/>
          </p:cNvCxnSpPr>
          <p:nvPr/>
        </p:nvCxnSpPr>
        <p:spPr>
          <a:xfrm flipV="1">
            <a:off x="4273983" y="4778399"/>
            <a:ext cx="0" cy="544087"/>
          </a:xfrm>
          <a:prstGeom prst="straightConnector1">
            <a:avLst/>
          </a:prstGeom>
          <a:ln w="38100">
            <a:solidFill>
              <a:schemeClr val="tx1">
                <a:lumMod val="50000"/>
                <a:lumOff val="50000"/>
              </a:schemeClr>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99" name="Straight Arrow Connector 98">
            <a:extLst>
              <a:ext uri="{FF2B5EF4-FFF2-40B4-BE49-F238E27FC236}">
                <a16:creationId xmlns:a16="http://schemas.microsoft.com/office/drawing/2014/main" id="{6FEF7263-E9CC-5446-876D-82E64FD69271}"/>
              </a:ext>
            </a:extLst>
          </p:cNvPr>
          <p:cNvCxnSpPr>
            <a:cxnSpLocks/>
          </p:cNvCxnSpPr>
          <p:nvPr/>
        </p:nvCxnSpPr>
        <p:spPr>
          <a:xfrm flipV="1">
            <a:off x="4710334" y="4778399"/>
            <a:ext cx="0" cy="544087"/>
          </a:xfrm>
          <a:prstGeom prst="straightConnector1">
            <a:avLst/>
          </a:prstGeom>
          <a:ln w="38100">
            <a:solidFill>
              <a:schemeClr val="tx1">
                <a:lumMod val="50000"/>
                <a:lumOff val="50000"/>
              </a:schemeClr>
            </a:solidFill>
            <a:tailEnd type="triangle"/>
          </a:ln>
          <a:effectLst/>
        </p:spPr>
        <p:style>
          <a:lnRef idx="1">
            <a:schemeClr val="accent1"/>
          </a:lnRef>
          <a:fillRef idx="0">
            <a:schemeClr val="accent1"/>
          </a:fillRef>
          <a:effectRef idx="0">
            <a:schemeClr val="accent1"/>
          </a:effectRef>
          <a:fontRef idx="minor">
            <a:schemeClr val="tx1"/>
          </a:fontRef>
        </p:style>
      </p:cxnSp>
      <p:grpSp>
        <p:nvGrpSpPr>
          <p:cNvPr id="12" name="Group 11">
            <a:extLst>
              <a:ext uri="{FF2B5EF4-FFF2-40B4-BE49-F238E27FC236}">
                <a16:creationId xmlns:a16="http://schemas.microsoft.com/office/drawing/2014/main" id="{DB3D2C72-7165-CA47-AFDB-B9AC42838C60}"/>
              </a:ext>
            </a:extLst>
          </p:cNvPr>
          <p:cNvGrpSpPr/>
          <p:nvPr/>
        </p:nvGrpSpPr>
        <p:grpSpPr>
          <a:xfrm>
            <a:off x="3378432" y="1004662"/>
            <a:ext cx="2029652" cy="2672217"/>
            <a:chOff x="1854432" y="1004661"/>
            <a:chExt cx="2029652" cy="2672217"/>
          </a:xfrm>
        </p:grpSpPr>
        <p:sp>
          <p:nvSpPr>
            <p:cNvPr id="70" name="Rectangle 69">
              <a:extLst>
                <a:ext uri="{FF2B5EF4-FFF2-40B4-BE49-F238E27FC236}">
                  <a16:creationId xmlns:a16="http://schemas.microsoft.com/office/drawing/2014/main" id="{77D46A94-82D4-704B-9870-89AFF371BD0C}"/>
                </a:ext>
              </a:extLst>
            </p:cNvPr>
            <p:cNvSpPr/>
            <p:nvPr/>
          </p:nvSpPr>
          <p:spPr>
            <a:xfrm>
              <a:off x="1854432" y="1004661"/>
              <a:ext cx="2029652" cy="981711"/>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err="1">
                  <a:solidFill>
                    <a:srgbClr val="C00000"/>
                  </a:solidFill>
                  <a:latin typeface="Cambria" panose="02040503050406030204" pitchFamily="18" charset="0"/>
                </a:rPr>
                <a:t>RowHammer</a:t>
              </a:r>
              <a:r>
                <a:rPr lang="en-US" sz="2400" b="1" dirty="0">
                  <a:solidFill>
                    <a:srgbClr val="C00000"/>
                  </a:solidFill>
                  <a:latin typeface="Cambria" panose="02040503050406030204" pitchFamily="18" charset="0"/>
                </a:rPr>
                <a:t> </a:t>
              </a:r>
            </a:p>
            <a:p>
              <a:pPr algn="ctr"/>
              <a:r>
                <a:rPr lang="en-US" sz="2400" b="1" dirty="0">
                  <a:solidFill>
                    <a:srgbClr val="C00000"/>
                  </a:solidFill>
                  <a:latin typeface="Cambria" panose="02040503050406030204" pitchFamily="18" charset="0"/>
                </a:rPr>
                <a:t>Bit Flip</a:t>
              </a:r>
            </a:p>
          </p:txBody>
        </p:sp>
        <p:cxnSp>
          <p:nvCxnSpPr>
            <p:cNvPr id="71" name="Straight Arrow Connector 70">
              <a:extLst>
                <a:ext uri="{FF2B5EF4-FFF2-40B4-BE49-F238E27FC236}">
                  <a16:creationId xmlns:a16="http://schemas.microsoft.com/office/drawing/2014/main" id="{635211A6-8EFB-C142-8C32-5C115A340D71}"/>
                </a:ext>
              </a:extLst>
            </p:cNvPr>
            <p:cNvCxnSpPr>
              <a:cxnSpLocks/>
              <a:stCxn id="70" idx="2"/>
            </p:cNvCxnSpPr>
            <p:nvPr/>
          </p:nvCxnSpPr>
          <p:spPr>
            <a:xfrm>
              <a:off x="2869258" y="1986372"/>
              <a:ext cx="92370" cy="797682"/>
            </a:xfrm>
            <a:prstGeom prst="straightConnector1">
              <a:avLst/>
            </a:prstGeom>
            <a:ln w="76200">
              <a:solidFill>
                <a:srgbClr val="C00000"/>
              </a:solidFill>
              <a:tailEnd type="triangle"/>
            </a:ln>
            <a:effectLst/>
          </p:spPr>
          <p:style>
            <a:lnRef idx="1">
              <a:schemeClr val="accent1"/>
            </a:lnRef>
            <a:fillRef idx="0">
              <a:schemeClr val="accent1"/>
            </a:fillRef>
            <a:effectRef idx="0">
              <a:schemeClr val="accent1"/>
            </a:effectRef>
            <a:fontRef idx="minor">
              <a:schemeClr val="tx1"/>
            </a:fontRef>
          </p:style>
        </p:cxnSp>
        <p:sp>
          <p:nvSpPr>
            <p:cNvPr id="69" name="Lightning Bolt 68">
              <a:extLst>
                <a:ext uri="{FF2B5EF4-FFF2-40B4-BE49-F238E27FC236}">
                  <a16:creationId xmlns:a16="http://schemas.microsoft.com/office/drawing/2014/main" id="{50637878-7E5F-324B-8EE9-E45A3DF59DBF}"/>
                </a:ext>
              </a:extLst>
            </p:cNvPr>
            <p:cNvSpPr/>
            <p:nvPr/>
          </p:nvSpPr>
          <p:spPr>
            <a:xfrm>
              <a:off x="2826744" y="2747152"/>
              <a:ext cx="704850" cy="929726"/>
            </a:xfrm>
            <a:prstGeom prst="lightningBolt">
              <a:avLst/>
            </a:prstGeom>
            <a:solidFill>
              <a:srgbClr val="FFFF00"/>
            </a:solidFill>
            <a:ln w="28575">
              <a:solidFill>
                <a:schemeClr val="tx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cxnSp>
        <p:nvCxnSpPr>
          <p:cNvPr id="61" name="Straight Connector 60">
            <a:extLst>
              <a:ext uri="{FF2B5EF4-FFF2-40B4-BE49-F238E27FC236}">
                <a16:creationId xmlns:a16="http://schemas.microsoft.com/office/drawing/2014/main" id="{DC3F4612-7D39-FC4E-BE4A-3A7796332179}"/>
              </a:ext>
            </a:extLst>
          </p:cNvPr>
          <p:cNvCxnSpPr>
            <a:cxnSpLocks/>
          </p:cNvCxnSpPr>
          <p:nvPr/>
        </p:nvCxnSpPr>
        <p:spPr>
          <a:xfrm flipV="1">
            <a:off x="5205359" y="4276037"/>
            <a:ext cx="0" cy="484008"/>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AC376958-94A2-4549-8A7A-68FFAB66BA7D}"/>
              </a:ext>
            </a:extLst>
          </p:cNvPr>
          <p:cNvCxnSpPr>
            <a:cxnSpLocks/>
          </p:cNvCxnSpPr>
          <p:nvPr/>
        </p:nvCxnSpPr>
        <p:spPr>
          <a:xfrm flipV="1">
            <a:off x="5195076" y="4724121"/>
            <a:ext cx="4222420" cy="2788"/>
          </a:xfrm>
          <a:prstGeom prst="line">
            <a:avLst/>
          </a:prstGeom>
          <a:ln w="76200">
            <a:solidFill>
              <a:schemeClr val="tx1"/>
            </a:solidFill>
            <a:tailEnd type="triangle"/>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843580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ectangle 44">
            <a:extLst>
              <a:ext uri="{FF2B5EF4-FFF2-40B4-BE49-F238E27FC236}">
                <a16:creationId xmlns:a16="http://schemas.microsoft.com/office/drawing/2014/main" id="{2F458FF1-A8F4-453D-94B5-125FB76CBD1E}"/>
              </a:ext>
            </a:extLst>
          </p:cNvPr>
          <p:cNvSpPr/>
          <p:nvPr/>
        </p:nvSpPr>
        <p:spPr>
          <a:xfrm>
            <a:off x="3537329" y="2011514"/>
            <a:ext cx="5929912" cy="987705"/>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791749A-2F1D-4D24-9EAA-1781E27EF9A6}"/>
              </a:ext>
            </a:extLst>
          </p:cNvPr>
          <p:cNvSpPr/>
          <p:nvPr/>
        </p:nvSpPr>
        <p:spPr>
          <a:xfrm>
            <a:off x="3537329" y="3006697"/>
            <a:ext cx="5929912" cy="1735493"/>
          </a:xfrm>
          <a:prstGeom prst="rect">
            <a:avLst/>
          </a:prstGeom>
          <a:solidFill>
            <a:schemeClr val="accent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177931"/>
            <a:ext cx="10515600" cy="1325563"/>
          </a:xfrm>
        </p:spPr>
        <p:txBody>
          <a:bodyPr/>
          <a:lstStyle/>
          <a:p>
            <a:r>
              <a:rPr lang="en-US" b="1" dirty="0"/>
              <a:t>Cell-to-Cell Variation</a:t>
            </a:r>
          </a:p>
        </p:txBody>
      </p:sp>
      <p:cxnSp>
        <p:nvCxnSpPr>
          <p:cNvPr id="67" name="Straight Arrow Connector 66"/>
          <p:cNvCxnSpPr/>
          <p:nvPr/>
        </p:nvCxnSpPr>
        <p:spPr>
          <a:xfrm flipV="1">
            <a:off x="3537329" y="1999111"/>
            <a:ext cx="0" cy="2750376"/>
          </a:xfrm>
          <a:prstGeom prst="straightConnector1">
            <a:avLst/>
          </a:prstGeom>
          <a:ln w="25400" cap="rnd">
            <a:solidFill>
              <a:schemeClr val="tx1"/>
            </a:solidFill>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a:off x="3537329" y="4751259"/>
            <a:ext cx="5971276" cy="0"/>
          </a:xfrm>
          <a:prstGeom prst="straightConnector1">
            <a:avLst/>
          </a:prstGeom>
          <a:ln w="25400" cap="rnd">
            <a:solidFill>
              <a:schemeClr val="tx1"/>
            </a:solidFill>
            <a:headEnd type="none" w="lg" len="med"/>
            <a:tailEnd type="triangle" w="lg" len="med"/>
          </a:ln>
          <a:effectLst/>
        </p:spPr>
        <p:style>
          <a:lnRef idx="1">
            <a:schemeClr val="accent1"/>
          </a:lnRef>
          <a:fillRef idx="0">
            <a:schemeClr val="accent1"/>
          </a:fillRef>
          <a:effectRef idx="0">
            <a:schemeClr val="accent1"/>
          </a:effectRef>
          <a:fontRef idx="minor">
            <a:schemeClr val="tx1"/>
          </a:fontRef>
        </p:style>
      </p:cxnSp>
      <p:sp>
        <p:nvSpPr>
          <p:cNvPr id="72" name="Rectangle 71"/>
          <p:cNvSpPr/>
          <p:nvPr/>
        </p:nvSpPr>
        <p:spPr>
          <a:xfrm rot="16200000">
            <a:off x="-243853" y="3129033"/>
            <a:ext cx="5012442"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ambria" panose="02040503050406030204" pitchFamily="18" charset="0"/>
              </a:rPr>
              <a:t>Capacitor voltage (</a:t>
            </a:r>
            <a:r>
              <a:rPr lang="en-US" sz="2400" dirty="0" err="1">
                <a:solidFill>
                  <a:schemeClr val="tx1"/>
                </a:solidFill>
                <a:latin typeface="Cambria" panose="02040503050406030204" pitchFamily="18" charset="0"/>
              </a:rPr>
              <a:t>Vdd</a:t>
            </a:r>
            <a:r>
              <a:rPr lang="en-US" sz="2400" dirty="0">
                <a:solidFill>
                  <a:schemeClr val="tx1"/>
                </a:solidFill>
                <a:latin typeface="Cambria" panose="02040503050406030204" pitchFamily="18" charset="0"/>
              </a:rPr>
              <a:t>)</a:t>
            </a:r>
          </a:p>
        </p:txBody>
      </p:sp>
      <p:sp>
        <p:nvSpPr>
          <p:cNvPr id="77" name="Rectangle 76"/>
          <p:cNvSpPr/>
          <p:nvPr/>
        </p:nvSpPr>
        <p:spPr>
          <a:xfrm rot="16200000">
            <a:off x="1098139" y="3406847"/>
            <a:ext cx="3010144"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dirty="0">
              <a:solidFill>
                <a:schemeClr val="tx1"/>
              </a:solidFill>
              <a:latin typeface="Cambria" panose="02040503050406030204" pitchFamily="18" charset="0"/>
            </a:endParaRPr>
          </a:p>
        </p:txBody>
      </p:sp>
      <p:sp>
        <p:nvSpPr>
          <p:cNvPr id="78" name="Rectangle 77"/>
          <p:cNvSpPr/>
          <p:nvPr/>
        </p:nvSpPr>
        <p:spPr>
          <a:xfrm>
            <a:off x="2531492" y="1736753"/>
            <a:ext cx="968535" cy="461665"/>
          </a:xfrm>
          <a:prstGeom prst="rect">
            <a:avLst/>
          </a:prstGeom>
        </p:spPr>
        <p:txBody>
          <a:bodyPr wrap="none">
            <a:spAutoFit/>
          </a:bodyPr>
          <a:lstStyle/>
          <a:p>
            <a:pPr algn="ctr"/>
            <a:r>
              <a:rPr lang="en-US" sz="2400" dirty="0">
                <a:latin typeface="Cambria" panose="02040503050406030204" pitchFamily="18" charset="0"/>
              </a:rPr>
              <a:t>100%</a:t>
            </a:r>
          </a:p>
        </p:txBody>
      </p:sp>
      <p:sp>
        <p:nvSpPr>
          <p:cNvPr id="80" name="Rectangle 79"/>
          <p:cNvSpPr/>
          <p:nvPr/>
        </p:nvSpPr>
        <p:spPr>
          <a:xfrm>
            <a:off x="2874708" y="4480052"/>
            <a:ext cx="628697" cy="461665"/>
          </a:xfrm>
          <a:prstGeom prst="rect">
            <a:avLst/>
          </a:prstGeom>
        </p:spPr>
        <p:txBody>
          <a:bodyPr wrap="none">
            <a:spAutoFit/>
          </a:bodyPr>
          <a:lstStyle/>
          <a:p>
            <a:pPr algn="ctr"/>
            <a:r>
              <a:rPr lang="en-US" sz="2400" dirty="0">
                <a:latin typeface="Cambria" panose="02040503050406030204" pitchFamily="18" charset="0"/>
              </a:rPr>
              <a:t>0%</a:t>
            </a:r>
          </a:p>
        </p:txBody>
      </p:sp>
      <p:sp>
        <p:nvSpPr>
          <p:cNvPr id="51" name="Rectangle 50"/>
          <p:cNvSpPr/>
          <p:nvPr/>
        </p:nvSpPr>
        <p:spPr>
          <a:xfrm>
            <a:off x="2615271" y="2761600"/>
            <a:ext cx="873060" cy="461665"/>
          </a:xfrm>
          <a:prstGeom prst="rect">
            <a:avLst/>
          </a:prstGeom>
        </p:spPr>
        <p:txBody>
          <a:bodyPr wrap="none">
            <a:spAutoFit/>
          </a:bodyPr>
          <a:lstStyle/>
          <a:p>
            <a:pPr algn="ctr"/>
            <a:r>
              <a:rPr lang="en-US" sz="2400" dirty="0" err="1">
                <a:solidFill>
                  <a:schemeClr val="tx1">
                    <a:lumMod val="50000"/>
                    <a:lumOff val="50000"/>
                  </a:schemeClr>
                </a:solidFill>
                <a:latin typeface="Cambria" panose="02040503050406030204" pitchFamily="18" charset="0"/>
              </a:rPr>
              <a:t>Vmin</a:t>
            </a:r>
            <a:endParaRPr lang="en-US" sz="2400" dirty="0">
              <a:solidFill>
                <a:schemeClr val="tx1">
                  <a:lumMod val="50000"/>
                  <a:lumOff val="50000"/>
                </a:schemeClr>
              </a:solidFill>
              <a:latin typeface="Cambria" panose="02040503050406030204" pitchFamily="18" charset="0"/>
            </a:endParaRPr>
          </a:p>
        </p:txBody>
      </p:sp>
      <p:sp>
        <p:nvSpPr>
          <p:cNvPr id="47" name="Rectangle 46">
            <a:extLst>
              <a:ext uri="{FF2B5EF4-FFF2-40B4-BE49-F238E27FC236}">
                <a16:creationId xmlns:a16="http://schemas.microsoft.com/office/drawing/2014/main" id="{D0062C61-0F9D-4381-A507-A7EDEF776157}"/>
              </a:ext>
            </a:extLst>
          </p:cNvPr>
          <p:cNvSpPr/>
          <p:nvPr/>
        </p:nvSpPr>
        <p:spPr>
          <a:xfrm>
            <a:off x="5195076" y="5057015"/>
            <a:ext cx="2635045"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dirty="0">
                <a:solidFill>
                  <a:schemeClr val="tx1"/>
                </a:solidFill>
                <a:latin typeface="Cambria" panose="02040503050406030204" pitchFamily="18" charset="0"/>
              </a:rPr>
              <a:t>time</a:t>
            </a:r>
          </a:p>
        </p:txBody>
      </p:sp>
      <p:grpSp>
        <p:nvGrpSpPr>
          <p:cNvPr id="27" name="Group 26">
            <a:extLst>
              <a:ext uri="{FF2B5EF4-FFF2-40B4-BE49-F238E27FC236}">
                <a16:creationId xmlns:a16="http://schemas.microsoft.com/office/drawing/2014/main" id="{751E90F9-F40D-4E64-AF41-722E2903C360}"/>
              </a:ext>
            </a:extLst>
          </p:cNvPr>
          <p:cNvGrpSpPr/>
          <p:nvPr/>
        </p:nvGrpSpPr>
        <p:grpSpPr>
          <a:xfrm>
            <a:off x="6434008" y="3018867"/>
            <a:ext cx="2390545" cy="2137718"/>
            <a:chOff x="4910007" y="3018867"/>
            <a:chExt cx="2390545" cy="2137718"/>
          </a:xfrm>
        </p:grpSpPr>
        <p:cxnSp>
          <p:nvCxnSpPr>
            <p:cNvPr id="49" name="Straight Arrow Connector 48">
              <a:extLst>
                <a:ext uri="{FF2B5EF4-FFF2-40B4-BE49-F238E27FC236}">
                  <a16:creationId xmlns:a16="http://schemas.microsoft.com/office/drawing/2014/main" id="{A728E6EF-CD83-47F1-9A43-3A2460340F00}"/>
                </a:ext>
              </a:extLst>
            </p:cNvPr>
            <p:cNvCxnSpPr>
              <a:cxnSpLocks/>
            </p:cNvCxnSpPr>
            <p:nvPr/>
          </p:nvCxnSpPr>
          <p:spPr>
            <a:xfrm>
              <a:off x="5315810" y="3018867"/>
              <a:ext cx="1404" cy="1741178"/>
            </a:xfrm>
            <a:prstGeom prst="straightConnector1">
              <a:avLst/>
            </a:prstGeom>
            <a:ln w="127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sp>
          <p:nvSpPr>
            <p:cNvPr id="50" name="Rectangle 49">
              <a:extLst>
                <a:ext uri="{FF2B5EF4-FFF2-40B4-BE49-F238E27FC236}">
                  <a16:creationId xmlns:a16="http://schemas.microsoft.com/office/drawing/2014/main" id="{1D78DD6A-BA54-4240-9B56-590CC3E356DB}"/>
                </a:ext>
              </a:extLst>
            </p:cNvPr>
            <p:cNvSpPr/>
            <p:nvPr/>
          </p:nvSpPr>
          <p:spPr>
            <a:xfrm>
              <a:off x="4910007" y="4786083"/>
              <a:ext cx="777804" cy="370502"/>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lumMod val="50000"/>
                      <a:lumOff val="50000"/>
                    </a:schemeClr>
                  </a:solidFill>
                  <a:latin typeface="Cambria" panose="02040503050406030204" pitchFamily="18" charset="0"/>
                </a:rPr>
                <a:t>REF</a:t>
              </a:r>
            </a:p>
          </p:txBody>
        </p:sp>
        <p:cxnSp>
          <p:nvCxnSpPr>
            <p:cNvPr id="53" name="Straight Arrow Connector 52">
              <a:extLst>
                <a:ext uri="{FF2B5EF4-FFF2-40B4-BE49-F238E27FC236}">
                  <a16:creationId xmlns:a16="http://schemas.microsoft.com/office/drawing/2014/main" id="{C19B4CBD-144C-4E3A-8BF8-DDAB5F4A8E1B}"/>
                </a:ext>
              </a:extLst>
            </p:cNvPr>
            <p:cNvCxnSpPr>
              <a:cxnSpLocks/>
            </p:cNvCxnSpPr>
            <p:nvPr/>
          </p:nvCxnSpPr>
          <p:spPr>
            <a:xfrm>
              <a:off x="6928551" y="3018867"/>
              <a:ext cx="1404" cy="1741178"/>
            </a:xfrm>
            <a:prstGeom prst="straightConnector1">
              <a:avLst/>
            </a:prstGeom>
            <a:ln w="127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sp>
          <p:nvSpPr>
            <p:cNvPr id="54" name="Rectangle 53">
              <a:extLst>
                <a:ext uri="{FF2B5EF4-FFF2-40B4-BE49-F238E27FC236}">
                  <a16:creationId xmlns:a16="http://schemas.microsoft.com/office/drawing/2014/main" id="{24F16482-3FFA-4F70-8A20-667184FF1125}"/>
                </a:ext>
              </a:extLst>
            </p:cNvPr>
            <p:cNvSpPr/>
            <p:nvPr/>
          </p:nvSpPr>
          <p:spPr>
            <a:xfrm>
              <a:off x="6522748" y="4786083"/>
              <a:ext cx="777804" cy="370502"/>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lumMod val="50000"/>
                      <a:lumOff val="50000"/>
                    </a:schemeClr>
                  </a:solidFill>
                  <a:latin typeface="Cambria" panose="02040503050406030204" pitchFamily="18" charset="0"/>
                </a:rPr>
                <a:t>REF</a:t>
              </a:r>
            </a:p>
          </p:txBody>
        </p:sp>
      </p:grpSp>
      <p:grpSp>
        <p:nvGrpSpPr>
          <p:cNvPr id="26" name="Group 25">
            <a:extLst>
              <a:ext uri="{FF2B5EF4-FFF2-40B4-BE49-F238E27FC236}">
                <a16:creationId xmlns:a16="http://schemas.microsoft.com/office/drawing/2014/main" id="{55C3E821-F990-4F16-8438-2A21450BF5B2}"/>
              </a:ext>
            </a:extLst>
          </p:cNvPr>
          <p:cNvGrpSpPr/>
          <p:nvPr/>
        </p:nvGrpSpPr>
        <p:grpSpPr>
          <a:xfrm>
            <a:off x="4780067" y="3018867"/>
            <a:ext cx="777804" cy="2137718"/>
            <a:chOff x="3256067" y="3018867"/>
            <a:chExt cx="777804" cy="2137718"/>
          </a:xfrm>
        </p:grpSpPr>
        <p:sp>
          <p:nvSpPr>
            <p:cNvPr id="48" name="Rectangle 47">
              <a:extLst>
                <a:ext uri="{FF2B5EF4-FFF2-40B4-BE49-F238E27FC236}">
                  <a16:creationId xmlns:a16="http://schemas.microsoft.com/office/drawing/2014/main" id="{3124215D-ED17-46B3-B6A3-7FD51CB4AD39}"/>
                </a:ext>
              </a:extLst>
            </p:cNvPr>
            <p:cNvSpPr/>
            <p:nvPr/>
          </p:nvSpPr>
          <p:spPr>
            <a:xfrm>
              <a:off x="3256067" y="4786083"/>
              <a:ext cx="777804" cy="370502"/>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i="1" dirty="0">
                  <a:solidFill>
                    <a:schemeClr val="tx1">
                      <a:lumMod val="50000"/>
                      <a:lumOff val="50000"/>
                    </a:schemeClr>
                  </a:solidFill>
                  <a:latin typeface="Cambria" panose="02040503050406030204" pitchFamily="18" charset="0"/>
                </a:rPr>
                <a:t>REF</a:t>
              </a:r>
            </a:p>
          </p:txBody>
        </p:sp>
        <p:cxnSp>
          <p:nvCxnSpPr>
            <p:cNvPr id="58" name="Straight Arrow Connector 57">
              <a:extLst>
                <a:ext uri="{FF2B5EF4-FFF2-40B4-BE49-F238E27FC236}">
                  <a16:creationId xmlns:a16="http://schemas.microsoft.com/office/drawing/2014/main" id="{0ECAB5B7-F210-4B5E-94C3-7A1B60EF4814}"/>
                </a:ext>
              </a:extLst>
            </p:cNvPr>
            <p:cNvCxnSpPr>
              <a:cxnSpLocks/>
            </p:cNvCxnSpPr>
            <p:nvPr/>
          </p:nvCxnSpPr>
          <p:spPr>
            <a:xfrm>
              <a:off x="3668676" y="3018867"/>
              <a:ext cx="1404" cy="1741178"/>
            </a:xfrm>
            <a:prstGeom prst="straightConnector1">
              <a:avLst/>
            </a:prstGeom>
            <a:ln w="127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grpSp>
      <p:grpSp>
        <p:nvGrpSpPr>
          <p:cNvPr id="57" name="Group 56">
            <a:extLst>
              <a:ext uri="{FF2B5EF4-FFF2-40B4-BE49-F238E27FC236}">
                <a16:creationId xmlns:a16="http://schemas.microsoft.com/office/drawing/2014/main" id="{12CB9A5C-0B59-3F48-9C78-CBDBDB5EE6F7}"/>
              </a:ext>
            </a:extLst>
          </p:cNvPr>
          <p:cNvGrpSpPr/>
          <p:nvPr/>
        </p:nvGrpSpPr>
        <p:grpSpPr>
          <a:xfrm>
            <a:off x="3346198" y="-406921"/>
            <a:ext cx="5063720" cy="5149259"/>
            <a:chOff x="1836461" y="184858"/>
            <a:chExt cx="5063720" cy="5149259"/>
          </a:xfrm>
        </p:grpSpPr>
        <p:sp>
          <p:nvSpPr>
            <p:cNvPr id="73" name="Arc 72">
              <a:extLst>
                <a:ext uri="{FF2B5EF4-FFF2-40B4-BE49-F238E27FC236}">
                  <a16:creationId xmlns:a16="http://schemas.microsoft.com/office/drawing/2014/main" id="{A1BA50F8-CA99-C841-B472-536E946988B3}"/>
                </a:ext>
              </a:extLst>
            </p:cNvPr>
            <p:cNvSpPr/>
            <p:nvPr/>
          </p:nvSpPr>
          <p:spPr>
            <a:xfrm flipH="1" flipV="1">
              <a:off x="1836462" y="184858"/>
              <a:ext cx="5063719" cy="3431983"/>
            </a:xfrm>
            <a:prstGeom prst="arc">
              <a:avLst>
                <a:gd name="adj1" fmla="val 19897832"/>
                <a:gd name="adj2" fmla="val 20639277"/>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2" name="Arc 81">
              <a:extLst>
                <a:ext uri="{FF2B5EF4-FFF2-40B4-BE49-F238E27FC236}">
                  <a16:creationId xmlns:a16="http://schemas.microsoft.com/office/drawing/2014/main" id="{80BDCDA2-4BC0-9147-BF30-A73C1D926505}"/>
                </a:ext>
              </a:extLst>
            </p:cNvPr>
            <p:cNvSpPr/>
            <p:nvPr/>
          </p:nvSpPr>
          <p:spPr>
            <a:xfrm flipH="1" flipV="1">
              <a:off x="1836461" y="633880"/>
              <a:ext cx="5063719" cy="3431983"/>
            </a:xfrm>
            <a:prstGeom prst="arc">
              <a:avLst>
                <a:gd name="adj1" fmla="val 19215850"/>
                <a:gd name="adj2" fmla="val 19973194"/>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3" name="Arc 82">
              <a:extLst>
                <a:ext uri="{FF2B5EF4-FFF2-40B4-BE49-F238E27FC236}">
                  <a16:creationId xmlns:a16="http://schemas.microsoft.com/office/drawing/2014/main" id="{659994B1-6719-2F44-A409-BAE9D313C622}"/>
                </a:ext>
              </a:extLst>
            </p:cNvPr>
            <p:cNvSpPr/>
            <p:nvPr/>
          </p:nvSpPr>
          <p:spPr>
            <a:xfrm flipH="1" flipV="1">
              <a:off x="1836461" y="1101158"/>
              <a:ext cx="5063719" cy="3431983"/>
            </a:xfrm>
            <a:prstGeom prst="arc">
              <a:avLst>
                <a:gd name="adj1" fmla="val 18435370"/>
                <a:gd name="adj2" fmla="val 19263415"/>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C00000"/>
                </a:solidFill>
              </a:endParaRPr>
            </a:p>
          </p:txBody>
        </p:sp>
        <p:sp>
          <p:nvSpPr>
            <p:cNvPr id="84" name="Arc 83">
              <a:extLst>
                <a:ext uri="{FF2B5EF4-FFF2-40B4-BE49-F238E27FC236}">
                  <a16:creationId xmlns:a16="http://schemas.microsoft.com/office/drawing/2014/main" id="{9C641CC4-3EF1-7147-8555-2277936B0B09}"/>
                </a:ext>
              </a:extLst>
            </p:cNvPr>
            <p:cNvSpPr/>
            <p:nvPr/>
          </p:nvSpPr>
          <p:spPr>
            <a:xfrm flipH="1" flipV="1">
              <a:off x="1836461" y="1521160"/>
              <a:ext cx="5063719" cy="3431983"/>
            </a:xfrm>
            <a:prstGeom prst="arc">
              <a:avLst>
                <a:gd name="adj1" fmla="val 17548052"/>
                <a:gd name="adj2" fmla="val 18522140"/>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85" name="Straight Connector 84">
              <a:extLst>
                <a:ext uri="{FF2B5EF4-FFF2-40B4-BE49-F238E27FC236}">
                  <a16:creationId xmlns:a16="http://schemas.microsoft.com/office/drawing/2014/main" id="{98C0A52C-EEE8-8941-B0DB-84C81647181D}"/>
                </a:ext>
              </a:extLst>
            </p:cNvPr>
            <p:cNvCxnSpPr>
              <a:cxnSpLocks/>
            </p:cNvCxnSpPr>
            <p:nvPr/>
          </p:nvCxnSpPr>
          <p:spPr>
            <a:xfrm flipV="1">
              <a:off x="3705998" y="4850109"/>
              <a:ext cx="0" cy="484008"/>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5AA0FF7E-147B-684A-BFC2-CB6082505AF8}"/>
                </a:ext>
              </a:extLst>
            </p:cNvPr>
            <p:cNvCxnSpPr>
              <a:cxnSpLocks/>
            </p:cNvCxnSpPr>
            <p:nvPr/>
          </p:nvCxnSpPr>
          <p:spPr>
            <a:xfrm>
              <a:off x="3190200" y="4315220"/>
              <a:ext cx="0" cy="45720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A68B8DE6-13D0-3848-9000-975691C7C53D}"/>
                </a:ext>
              </a:extLst>
            </p:cNvPr>
            <p:cNvCxnSpPr>
              <a:cxnSpLocks/>
            </p:cNvCxnSpPr>
            <p:nvPr/>
          </p:nvCxnSpPr>
          <p:spPr>
            <a:xfrm>
              <a:off x="2756812" y="3641503"/>
              <a:ext cx="0" cy="516905"/>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F2BD09ED-53BA-5A40-BD0E-7A761098AC69}"/>
                </a:ext>
              </a:extLst>
            </p:cNvPr>
            <p:cNvCxnSpPr>
              <a:cxnSpLocks/>
            </p:cNvCxnSpPr>
            <p:nvPr/>
          </p:nvCxnSpPr>
          <p:spPr>
            <a:xfrm>
              <a:off x="2366288" y="2948319"/>
              <a:ext cx="0" cy="457200"/>
            </a:xfrm>
            <a:prstGeom prst="line">
              <a:avLst/>
            </a:prstGeom>
            <a:ln w="76200">
              <a:solidFill>
                <a:schemeClr val="tx1"/>
              </a:solidFill>
            </a:ln>
            <a:effectLst/>
          </p:spPr>
          <p:style>
            <a:lnRef idx="1">
              <a:schemeClr val="accent1"/>
            </a:lnRef>
            <a:fillRef idx="0">
              <a:schemeClr val="accent1"/>
            </a:fillRef>
            <a:effectRef idx="0">
              <a:schemeClr val="accent1"/>
            </a:effectRef>
            <a:fontRef idx="minor">
              <a:schemeClr val="tx1"/>
            </a:fontRef>
          </p:style>
        </p:cxnSp>
      </p:grpSp>
      <p:grpSp>
        <p:nvGrpSpPr>
          <p:cNvPr id="89" name="Group 88">
            <a:extLst>
              <a:ext uri="{FF2B5EF4-FFF2-40B4-BE49-F238E27FC236}">
                <a16:creationId xmlns:a16="http://schemas.microsoft.com/office/drawing/2014/main" id="{98FBE0B8-B103-B54B-879E-98627898DB2C}"/>
              </a:ext>
            </a:extLst>
          </p:cNvPr>
          <p:cNvGrpSpPr/>
          <p:nvPr/>
        </p:nvGrpSpPr>
        <p:grpSpPr>
          <a:xfrm>
            <a:off x="3285991" y="-35650"/>
            <a:ext cx="5282073" cy="4777922"/>
            <a:chOff x="1768819" y="53661"/>
            <a:chExt cx="5282073" cy="5816676"/>
          </a:xfrm>
        </p:grpSpPr>
        <p:sp>
          <p:nvSpPr>
            <p:cNvPr id="90" name="Arc 89">
              <a:extLst>
                <a:ext uri="{FF2B5EF4-FFF2-40B4-BE49-F238E27FC236}">
                  <a16:creationId xmlns:a16="http://schemas.microsoft.com/office/drawing/2014/main" id="{703DA678-046B-D343-BF5C-5949317674EE}"/>
                </a:ext>
              </a:extLst>
            </p:cNvPr>
            <p:cNvSpPr/>
            <p:nvPr/>
          </p:nvSpPr>
          <p:spPr>
            <a:xfrm flipH="1" flipV="1">
              <a:off x="1768819" y="53661"/>
              <a:ext cx="5063719" cy="3431983"/>
            </a:xfrm>
            <a:prstGeom prst="arc">
              <a:avLst>
                <a:gd name="adj1" fmla="val 20117103"/>
                <a:gd name="adj2" fmla="val 20746136"/>
              </a:avLst>
            </a:prstGeom>
            <a:ln w="76200">
              <a:solidFill>
                <a:schemeClr val="accent1">
                  <a:lumMod val="75000"/>
                </a:schemeClr>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6" name="Arc 95">
              <a:extLst>
                <a:ext uri="{FF2B5EF4-FFF2-40B4-BE49-F238E27FC236}">
                  <a16:creationId xmlns:a16="http://schemas.microsoft.com/office/drawing/2014/main" id="{9BEFEEB3-0B92-9E4D-A51E-A9D6C4137837}"/>
                </a:ext>
              </a:extLst>
            </p:cNvPr>
            <p:cNvSpPr/>
            <p:nvPr/>
          </p:nvSpPr>
          <p:spPr>
            <a:xfrm flipH="1" flipV="1">
              <a:off x="1783950" y="273404"/>
              <a:ext cx="5063719" cy="3431983"/>
            </a:xfrm>
            <a:prstGeom prst="arc">
              <a:avLst>
                <a:gd name="adj1" fmla="val 19516902"/>
                <a:gd name="adj2" fmla="val 20180724"/>
              </a:avLst>
            </a:prstGeom>
            <a:ln w="76200">
              <a:solidFill>
                <a:schemeClr val="accent1">
                  <a:lumMod val="75000"/>
                </a:schemeClr>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97" name="Arc 96">
              <a:extLst>
                <a:ext uri="{FF2B5EF4-FFF2-40B4-BE49-F238E27FC236}">
                  <a16:creationId xmlns:a16="http://schemas.microsoft.com/office/drawing/2014/main" id="{134C6BA8-776B-3B44-B492-CA090AF8A537}"/>
                </a:ext>
              </a:extLst>
            </p:cNvPr>
            <p:cNvSpPr/>
            <p:nvPr/>
          </p:nvSpPr>
          <p:spPr>
            <a:xfrm flipH="1" flipV="1">
              <a:off x="1891051" y="559307"/>
              <a:ext cx="5063719" cy="3431983"/>
            </a:xfrm>
            <a:prstGeom prst="arc">
              <a:avLst>
                <a:gd name="adj1" fmla="val 18915651"/>
                <a:gd name="adj2" fmla="val 19721907"/>
              </a:avLst>
            </a:prstGeom>
            <a:ln w="76200">
              <a:solidFill>
                <a:schemeClr val="accent1">
                  <a:lumMod val="75000"/>
                </a:schemeClr>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C00000"/>
                </a:solidFill>
              </a:endParaRPr>
            </a:p>
          </p:txBody>
        </p:sp>
        <p:sp>
          <p:nvSpPr>
            <p:cNvPr id="98" name="Arc 97">
              <a:extLst>
                <a:ext uri="{FF2B5EF4-FFF2-40B4-BE49-F238E27FC236}">
                  <a16:creationId xmlns:a16="http://schemas.microsoft.com/office/drawing/2014/main" id="{B2EAB783-E693-4347-A5CA-E6631FB750DD}"/>
                </a:ext>
              </a:extLst>
            </p:cNvPr>
            <p:cNvSpPr/>
            <p:nvPr/>
          </p:nvSpPr>
          <p:spPr>
            <a:xfrm flipH="1" flipV="1">
              <a:off x="1987173" y="832212"/>
              <a:ext cx="5063719" cy="3431983"/>
            </a:xfrm>
            <a:prstGeom prst="arc">
              <a:avLst>
                <a:gd name="adj1" fmla="val 18112072"/>
                <a:gd name="adj2" fmla="val 19143202"/>
              </a:avLst>
            </a:prstGeom>
            <a:ln w="76200">
              <a:solidFill>
                <a:schemeClr val="accent1">
                  <a:lumMod val="75000"/>
                </a:schemeClr>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99" name="Straight Connector 98">
              <a:extLst>
                <a:ext uri="{FF2B5EF4-FFF2-40B4-BE49-F238E27FC236}">
                  <a16:creationId xmlns:a16="http://schemas.microsoft.com/office/drawing/2014/main" id="{24C66788-6A08-EC49-91EB-D5B9D5D058A0}"/>
                </a:ext>
              </a:extLst>
            </p:cNvPr>
            <p:cNvCxnSpPr>
              <a:cxnSpLocks/>
            </p:cNvCxnSpPr>
            <p:nvPr/>
          </p:nvCxnSpPr>
          <p:spPr>
            <a:xfrm flipH="1" flipV="1">
              <a:off x="3671078" y="4112918"/>
              <a:ext cx="10539" cy="1757419"/>
            </a:xfrm>
            <a:prstGeom prst="line">
              <a:avLst/>
            </a:prstGeom>
            <a:ln w="76200">
              <a:solidFill>
                <a:schemeClr val="accent1">
                  <a:lumMod val="75000"/>
                </a:schemeClr>
              </a:solidFill>
            </a:ln>
            <a:effectLst/>
          </p:spPr>
          <p:style>
            <a:lnRef idx="1">
              <a:schemeClr val="accent1"/>
            </a:lnRef>
            <a:fillRef idx="0">
              <a:schemeClr val="accent1"/>
            </a:fillRef>
            <a:effectRef idx="0">
              <a:schemeClr val="accent1"/>
            </a:effectRef>
            <a:fontRef idx="minor">
              <a:schemeClr val="tx1"/>
            </a:fontRef>
          </p:style>
        </p:cxnSp>
        <p:cxnSp>
          <p:nvCxnSpPr>
            <p:cNvPr id="100" name="Straight Connector 99">
              <a:extLst>
                <a:ext uri="{FF2B5EF4-FFF2-40B4-BE49-F238E27FC236}">
                  <a16:creationId xmlns:a16="http://schemas.microsoft.com/office/drawing/2014/main" id="{FD4E6CF4-3C16-774E-B542-CFC02294CFCF}"/>
                </a:ext>
              </a:extLst>
            </p:cNvPr>
            <p:cNvCxnSpPr>
              <a:cxnSpLocks/>
            </p:cNvCxnSpPr>
            <p:nvPr/>
          </p:nvCxnSpPr>
          <p:spPr>
            <a:xfrm>
              <a:off x="3167064" y="3751559"/>
              <a:ext cx="0" cy="261939"/>
            </a:xfrm>
            <a:prstGeom prst="line">
              <a:avLst/>
            </a:prstGeom>
            <a:ln w="76200">
              <a:solidFill>
                <a:schemeClr val="accent1">
                  <a:lumMod val="75000"/>
                </a:schemeClr>
              </a:solidFill>
            </a:ln>
            <a:effectLst/>
          </p:spPr>
          <p:style>
            <a:lnRef idx="1">
              <a:schemeClr val="accent1"/>
            </a:lnRef>
            <a:fillRef idx="0">
              <a:schemeClr val="accent1"/>
            </a:fillRef>
            <a:effectRef idx="0">
              <a:schemeClr val="accent1"/>
            </a:effectRef>
            <a:fontRef idx="minor">
              <a:schemeClr val="tx1"/>
            </a:fontRef>
          </p:style>
        </p:cxnSp>
        <p:cxnSp>
          <p:nvCxnSpPr>
            <p:cNvPr id="101" name="Straight Connector 100">
              <a:extLst>
                <a:ext uri="{FF2B5EF4-FFF2-40B4-BE49-F238E27FC236}">
                  <a16:creationId xmlns:a16="http://schemas.microsoft.com/office/drawing/2014/main" id="{9C4DE27F-28CD-ED42-9B01-1CAADC45EAFD}"/>
                </a:ext>
              </a:extLst>
            </p:cNvPr>
            <p:cNvCxnSpPr>
              <a:cxnSpLocks/>
            </p:cNvCxnSpPr>
            <p:nvPr/>
          </p:nvCxnSpPr>
          <p:spPr>
            <a:xfrm>
              <a:off x="2733676" y="3300321"/>
              <a:ext cx="0" cy="261939"/>
            </a:xfrm>
            <a:prstGeom prst="line">
              <a:avLst/>
            </a:prstGeom>
            <a:ln w="76200">
              <a:solidFill>
                <a:schemeClr val="accent1">
                  <a:lumMod val="75000"/>
                </a:schemeClr>
              </a:solidFill>
            </a:ln>
            <a:effectLst/>
          </p:spPr>
          <p:style>
            <a:lnRef idx="1">
              <a:schemeClr val="accent1"/>
            </a:lnRef>
            <a:fillRef idx="0">
              <a:schemeClr val="accent1"/>
            </a:fillRef>
            <a:effectRef idx="0">
              <a:schemeClr val="accent1"/>
            </a:effectRef>
            <a:fontRef idx="minor">
              <a:schemeClr val="tx1"/>
            </a:fontRef>
          </p:style>
        </p:cxnSp>
        <p:cxnSp>
          <p:nvCxnSpPr>
            <p:cNvPr id="102" name="Straight Connector 101">
              <a:extLst>
                <a:ext uri="{FF2B5EF4-FFF2-40B4-BE49-F238E27FC236}">
                  <a16:creationId xmlns:a16="http://schemas.microsoft.com/office/drawing/2014/main" id="{C8C834B7-1315-0044-874E-4B784BE69EFA}"/>
                </a:ext>
              </a:extLst>
            </p:cNvPr>
            <p:cNvCxnSpPr>
              <a:cxnSpLocks/>
            </p:cNvCxnSpPr>
            <p:nvPr/>
          </p:nvCxnSpPr>
          <p:spPr>
            <a:xfrm>
              <a:off x="2343151" y="2814345"/>
              <a:ext cx="0" cy="261939"/>
            </a:xfrm>
            <a:prstGeom prst="line">
              <a:avLst/>
            </a:prstGeom>
            <a:ln w="76200">
              <a:solidFill>
                <a:schemeClr val="accent1">
                  <a:lumMod val="75000"/>
                </a:schemeClr>
              </a:solidFill>
            </a:ln>
            <a:effectLst/>
          </p:spPr>
          <p:style>
            <a:lnRef idx="1">
              <a:schemeClr val="accent1"/>
            </a:lnRef>
            <a:fillRef idx="0">
              <a:schemeClr val="accent1"/>
            </a:fillRef>
            <a:effectRef idx="0">
              <a:schemeClr val="accent1"/>
            </a:effectRef>
            <a:fontRef idx="minor">
              <a:schemeClr val="tx1"/>
            </a:fontRef>
          </p:style>
        </p:cxnSp>
      </p:grpSp>
      <p:grpSp>
        <p:nvGrpSpPr>
          <p:cNvPr id="103" name="Group 102">
            <a:extLst>
              <a:ext uri="{FF2B5EF4-FFF2-40B4-BE49-F238E27FC236}">
                <a16:creationId xmlns:a16="http://schemas.microsoft.com/office/drawing/2014/main" id="{AB09D580-4BA9-A647-9AD2-20A5719AD8C4}"/>
              </a:ext>
            </a:extLst>
          </p:cNvPr>
          <p:cNvGrpSpPr/>
          <p:nvPr/>
        </p:nvGrpSpPr>
        <p:grpSpPr>
          <a:xfrm>
            <a:off x="3285990" y="519435"/>
            <a:ext cx="10046370" cy="2482434"/>
            <a:chOff x="1768819" y="766910"/>
            <a:chExt cx="10046370" cy="4211609"/>
          </a:xfrm>
        </p:grpSpPr>
        <p:sp>
          <p:nvSpPr>
            <p:cNvPr id="104" name="Arc 103">
              <a:extLst>
                <a:ext uri="{FF2B5EF4-FFF2-40B4-BE49-F238E27FC236}">
                  <a16:creationId xmlns:a16="http://schemas.microsoft.com/office/drawing/2014/main" id="{93F8D0F3-E1B4-7848-A989-EBA44B531BC9}"/>
                </a:ext>
              </a:extLst>
            </p:cNvPr>
            <p:cNvSpPr/>
            <p:nvPr/>
          </p:nvSpPr>
          <p:spPr>
            <a:xfrm flipH="1" flipV="1">
              <a:off x="1768819" y="766910"/>
              <a:ext cx="5063719" cy="3431983"/>
            </a:xfrm>
            <a:prstGeom prst="arc">
              <a:avLst>
                <a:gd name="adj1" fmla="val 20482276"/>
                <a:gd name="adj2" fmla="val 20970547"/>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5" name="Arc 104">
              <a:extLst>
                <a:ext uri="{FF2B5EF4-FFF2-40B4-BE49-F238E27FC236}">
                  <a16:creationId xmlns:a16="http://schemas.microsoft.com/office/drawing/2014/main" id="{FD51E8C6-4728-044C-B2CF-979CB1990FBA}"/>
                </a:ext>
              </a:extLst>
            </p:cNvPr>
            <p:cNvSpPr/>
            <p:nvPr/>
          </p:nvSpPr>
          <p:spPr>
            <a:xfrm flipH="1" flipV="1">
              <a:off x="3480200" y="839231"/>
              <a:ext cx="5063719" cy="3431983"/>
            </a:xfrm>
            <a:prstGeom prst="arc">
              <a:avLst>
                <a:gd name="adj1" fmla="val 18306472"/>
                <a:gd name="adj2" fmla="val 20970720"/>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6" name="Arc 105">
              <a:extLst>
                <a:ext uri="{FF2B5EF4-FFF2-40B4-BE49-F238E27FC236}">
                  <a16:creationId xmlns:a16="http://schemas.microsoft.com/office/drawing/2014/main" id="{89C36BFB-0E41-2A40-9930-B0E970E39F25}"/>
                </a:ext>
              </a:extLst>
            </p:cNvPr>
            <p:cNvSpPr/>
            <p:nvPr/>
          </p:nvSpPr>
          <p:spPr>
            <a:xfrm flipH="1" flipV="1">
              <a:off x="5115835" y="839231"/>
              <a:ext cx="5063719" cy="3431983"/>
            </a:xfrm>
            <a:prstGeom prst="arc">
              <a:avLst>
                <a:gd name="adj1" fmla="val 18356407"/>
                <a:gd name="adj2" fmla="val 21031539"/>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07" name="Straight Connector 106">
              <a:extLst>
                <a:ext uri="{FF2B5EF4-FFF2-40B4-BE49-F238E27FC236}">
                  <a16:creationId xmlns:a16="http://schemas.microsoft.com/office/drawing/2014/main" id="{96038D07-71F1-1242-8387-361425EC13D4}"/>
                </a:ext>
              </a:extLst>
            </p:cNvPr>
            <p:cNvCxnSpPr>
              <a:cxnSpLocks/>
            </p:cNvCxnSpPr>
            <p:nvPr/>
          </p:nvCxnSpPr>
          <p:spPr>
            <a:xfrm flipH="1">
              <a:off x="5301827" y="3176003"/>
              <a:ext cx="17308" cy="1095102"/>
            </a:xfrm>
            <a:prstGeom prst="line">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cxnSp>
        <p:sp>
          <p:nvSpPr>
            <p:cNvPr id="108" name="Arc 107">
              <a:extLst>
                <a:ext uri="{FF2B5EF4-FFF2-40B4-BE49-F238E27FC236}">
                  <a16:creationId xmlns:a16="http://schemas.microsoft.com/office/drawing/2014/main" id="{4DA8543F-14DD-B049-AE66-AA55C7BA509D}"/>
                </a:ext>
              </a:extLst>
            </p:cNvPr>
            <p:cNvSpPr/>
            <p:nvPr/>
          </p:nvSpPr>
          <p:spPr>
            <a:xfrm flipH="1" flipV="1">
              <a:off x="6751470" y="855393"/>
              <a:ext cx="5063719" cy="3431983"/>
            </a:xfrm>
            <a:prstGeom prst="arc">
              <a:avLst>
                <a:gd name="adj1" fmla="val 19588445"/>
                <a:gd name="adj2" fmla="val 21048502"/>
              </a:avLst>
            </a:prstGeom>
            <a:ln w="76200">
              <a:solidFill>
                <a:schemeClr val="accent6">
                  <a:lumMod val="75000"/>
                </a:schemeClr>
              </a:solidFill>
              <a:headEnd type="triangle"/>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09" name="Straight Connector 108">
              <a:extLst>
                <a:ext uri="{FF2B5EF4-FFF2-40B4-BE49-F238E27FC236}">
                  <a16:creationId xmlns:a16="http://schemas.microsoft.com/office/drawing/2014/main" id="{7616ED81-304D-774C-990B-D14EE761B85E}"/>
                </a:ext>
              </a:extLst>
            </p:cNvPr>
            <p:cNvCxnSpPr>
              <a:cxnSpLocks/>
            </p:cNvCxnSpPr>
            <p:nvPr/>
          </p:nvCxnSpPr>
          <p:spPr>
            <a:xfrm flipH="1">
              <a:off x="6943791" y="3185759"/>
              <a:ext cx="10979" cy="1076334"/>
            </a:xfrm>
            <a:prstGeom prst="line">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cxnSp>
        <p:sp>
          <p:nvSpPr>
            <p:cNvPr id="110" name="Arc 109">
              <a:extLst>
                <a:ext uri="{FF2B5EF4-FFF2-40B4-BE49-F238E27FC236}">
                  <a16:creationId xmlns:a16="http://schemas.microsoft.com/office/drawing/2014/main" id="{B09F1B57-4D5B-184D-93D3-A2EA8B0517FE}"/>
                </a:ext>
              </a:extLst>
            </p:cNvPr>
            <p:cNvSpPr/>
            <p:nvPr/>
          </p:nvSpPr>
          <p:spPr>
            <a:xfrm flipH="1" flipV="1">
              <a:off x="1783950" y="999716"/>
              <a:ext cx="5063719" cy="3431983"/>
            </a:xfrm>
            <a:prstGeom prst="arc">
              <a:avLst>
                <a:gd name="adj1" fmla="val 19987688"/>
                <a:gd name="adj2" fmla="val 20560232"/>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1" name="Arc 110">
              <a:extLst>
                <a:ext uri="{FF2B5EF4-FFF2-40B4-BE49-F238E27FC236}">
                  <a16:creationId xmlns:a16="http://schemas.microsoft.com/office/drawing/2014/main" id="{763C9B10-CE3B-6040-8778-4B53FC04414B}"/>
                </a:ext>
              </a:extLst>
            </p:cNvPr>
            <p:cNvSpPr/>
            <p:nvPr/>
          </p:nvSpPr>
          <p:spPr>
            <a:xfrm flipH="1" flipV="1">
              <a:off x="1891051" y="1263528"/>
              <a:ext cx="5063719" cy="3431983"/>
            </a:xfrm>
            <a:prstGeom prst="arc">
              <a:avLst>
                <a:gd name="adj1" fmla="val 19451496"/>
                <a:gd name="adj2" fmla="val 20164065"/>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solidFill>
                  <a:srgbClr val="C00000"/>
                </a:solidFill>
              </a:endParaRPr>
            </a:p>
          </p:txBody>
        </p:sp>
        <p:sp>
          <p:nvSpPr>
            <p:cNvPr id="112" name="Arc 111">
              <a:extLst>
                <a:ext uri="{FF2B5EF4-FFF2-40B4-BE49-F238E27FC236}">
                  <a16:creationId xmlns:a16="http://schemas.microsoft.com/office/drawing/2014/main" id="{10762146-E26A-944F-813F-C7BC7470611F}"/>
                </a:ext>
              </a:extLst>
            </p:cNvPr>
            <p:cNvSpPr/>
            <p:nvPr/>
          </p:nvSpPr>
          <p:spPr>
            <a:xfrm flipH="1" flipV="1">
              <a:off x="1987173" y="1546536"/>
              <a:ext cx="5063719" cy="3431983"/>
            </a:xfrm>
            <a:prstGeom prst="arc">
              <a:avLst>
                <a:gd name="adj1" fmla="val 18685455"/>
                <a:gd name="adj2" fmla="val 19711514"/>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13" name="Straight Connector 112">
              <a:extLst>
                <a:ext uri="{FF2B5EF4-FFF2-40B4-BE49-F238E27FC236}">
                  <a16:creationId xmlns:a16="http://schemas.microsoft.com/office/drawing/2014/main" id="{7A0FD59C-BA8C-DE45-9D96-D0E80F20BBC4}"/>
                </a:ext>
              </a:extLst>
            </p:cNvPr>
            <p:cNvCxnSpPr>
              <a:cxnSpLocks/>
            </p:cNvCxnSpPr>
            <p:nvPr/>
          </p:nvCxnSpPr>
          <p:spPr>
            <a:xfrm flipH="1">
              <a:off x="3661871" y="3225763"/>
              <a:ext cx="25794" cy="1717619"/>
            </a:xfrm>
            <a:prstGeom prst="line">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30FDE79E-5C0C-4542-9D6C-174EC2A12AEC}"/>
                </a:ext>
              </a:extLst>
            </p:cNvPr>
            <p:cNvCxnSpPr>
              <a:cxnSpLocks/>
            </p:cNvCxnSpPr>
            <p:nvPr/>
          </p:nvCxnSpPr>
          <p:spPr>
            <a:xfrm>
              <a:off x="3167064" y="4452775"/>
              <a:ext cx="0" cy="261938"/>
            </a:xfrm>
            <a:prstGeom prst="line">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1FA31CA0-0CF2-2348-A67B-56381D39C2DC}"/>
                </a:ext>
              </a:extLst>
            </p:cNvPr>
            <p:cNvCxnSpPr>
              <a:cxnSpLocks/>
            </p:cNvCxnSpPr>
            <p:nvPr/>
          </p:nvCxnSpPr>
          <p:spPr>
            <a:xfrm>
              <a:off x="2733676" y="4037463"/>
              <a:ext cx="0" cy="261938"/>
            </a:xfrm>
            <a:prstGeom prst="line">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DF41CF59-AB2F-F147-B87C-3B7C16EE7B16}"/>
                </a:ext>
              </a:extLst>
            </p:cNvPr>
            <p:cNvCxnSpPr>
              <a:cxnSpLocks/>
            </p:cNvCxnSpPr>
            <p:nvPr/>
          </p:nvCxnSpPr>
          <p:spPr>
            <a:xfrm>
              <a:off x="2343151" y="3546127"/>
              <a:ext cx="0" cy="261938"/>
            </a:xfrm>
            <a:prstGeom prst="line">
              <a:avLst/>
            </a:prstGeom>
            <a:ln w="76200">
              <a:solidFill>
                <a:schemeClr val="accent6">
                  <a:lumMod val="75000"/>
                </a:schemeClr>
              </a:solidFill>
            </a:ln>
            <a:effectLst/>
          </p:spPr>
          <p:style>
            <a:lnRef idx="1">
              <a:schemeClr val="accent1"/>
            </a:lnRef>
            <a:fillRef idx="0">
              <a:schemeClr val="accent1"/>
            </a:fillRef>
            <a:effectRef idx="0">
              <a:schemeClr val="accent1"/>
            </a:effectRef>
            <a:fontRef idx="minor">
              <a:schemeClr val="tx1"/>
            </a:fontRef>
          </p:style>
        </p:cxnSp>
      </p:grpSp>
      <p:cxnSp>
        <p:nvCxnSpPr>
          <p:cNvPr id="117" name="Straight Arrow Connector 116">
            <a:extLst>
              <a:ext uri="{FF2B5EF4-FFF2-40B4-BE49-F238E27FC236}">
                <a16:creationId xmlns:a16="http://schemas.microsoft.com/office/drawing/2014/main" id="{FA3E7FE7-C4CD-E742-A94B-F301AF0FBFA5}"/>
              </a:ext>
            </a:extLst>
          </p:cNvPr>
          <p:cNvCxnSpPr>
            <a:cxnSpLocks/>
          </p:cNvCxnSpPr>
          <p:nvPr/>
        </p:nvCxnSpPr>
        <p:spPr>
          <a:xfrm>
            <a:off x="4710334" y="2031816"/>
            <a:ext cx="0" cy="2706390"/>
          </a:xfrm>
          <a:prstGeom prst="straightConnector1">
            <a:avLst/>
          </a:prstGeom>
          <a:ln w="12700" cap="rnd">
            <a:solidFill>
              <a:schemeClr val="tx1">
                <a:lumMod val="50000"/>
                <a:lumOff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118" name="Straight Arrow Connector 117">
            <a:extLst>
              <a:ext uri="{FF2B5EF4-FFF2-40B4-BE49-F238E27FC236}">
                <a16:creationId xmlns:a16="http://schemas.microsoft.com/office/drawing/2014/main" id="{D3EC0A2F-C22B-744B-A766-370CD2748A7E}"/>
              </a:ext>
            </a:extLst>
          </p:cNvPr>
          <p:cNvCxnSpPr>
            <a:cxnSpLocks/>
          </p:cNvCxnSpPr>
          <p:nvPr/>
        </p:nvCxnSpPr>
        <p:spPr>
          <a:xfrm>
            <a:off x="4276684" y="2031816"/>
            <a:ext cx="0" cy="2699302"/>
          </a:xfrm>
          <a:prstGeom prst="straightConnector1">
            <a:avLst/>
          </a:prstGeom>
          <a:ln w="12700" cap="rnd">
            <a:solidFill>
              <a:schemeClr val="tx1">
                <a:lumMod val="50000"/>
                <a:lumOff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119" name="Straight Arrow Connector 118">
            <a:extLst>
              <a:ext uri="{FF2B5EF4-FFF2-40B4-BE49-F238E27FC236}">
                <a16:creationId xmlns:a16="http://schemas.microsoft.com/office/drawing/2014/main" id="{542E2CAF-ED29-D549-8EF0-6C8359210B22}"/>
              </a:ext>
            </a:extLst>
          </p:cNvPr>
          <p:cNvCxnSpPr>
            <a:cxnSpLocks/>
          </p:cNvCxnSpPr>
          <p:nvPr/>
        </p:nvCxnSpPr>
        <p:spPr>
          <a:xfrm>
            <a:off x="3883459" y="2031816"/>
            <a:ext cx="0" cy="2706390"/>
          </a:xfrm>
          <a:prstGeom prst="straightConnector1">
            <a:avLst/>
          </a:prstGeom>
          <a:ln w="12700" cap="rnd">
            <a:solidFill>
              <a:schemeClr val="tx1">
                <a:lumMod val="50000"/>
                <a:lumOff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cxnSp>
        <p:nvCxnSpPr>
          <p:cNvPr id="121" name="Straight Arrow Connector 120">
            <a:extLst>
              <a:ext uri="{FF2B5EF4-FFF2-40B4-BE49-F238E27FC236}">
                <a16:creationId xmlns:a16="http://schemas.microsoft.com/office/drawing/2014/main" id="{132D9916-653F-9546-90BE-C894B2D9B49C}"/>
              </a:ext>
            </a:extLst>
          </p:cNvPr>
          <p:cNvCxnSpPr>
            <a:cxnSpLocks/>
          </p:cNvCxnSpPr>
          <p:nvPr/>
        </p:nvCxnSpPr>
        <p:spPr>
          <a:xfrm flipV="1">
            <a:off x="3883459" y="4778399"/>
            <a:ext cx="0" cy="544087"/>
          </a:xfrm>
          <a:prstGeom prst="straightConnector1">
            <a:avLst/>
          </a:prstGeom>
          <a:ln w="38100">
            <a:solidFill>
              <a:schemeClr val="tx1">
                <a:lumMod val="50000"/>
                <a:lumOff val="50000"/>
              </a:schemeClr>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122" name="Straight Arrow Connector 121">
            <a:extLst>
              <a:ext uri="{FF2B5EF4-FFF2-40B4-BE49-F238E27FC236}">
                <a16:creationId xmlns:a16="http://schemas.microsoft.com/office/drawing/2014/main" id="{C3BD7D66-F71B-0B49-B320-9DDC67CF83A6}"/>
              </a:ext>
            </a:extLst>
          </p:cNvPr>
          <p:cNvCxnSpPr>
            <a:cxnSpLocks/>
          </p:cNvCxnSpPr>
          <p:nvPr/>
        </p:nvCxnSpPr>
        <p:spPr>
          <a:xfrm flipV="1">
            <a:off x="4273983" y="4778399"/>
            <a:ext cx="0" cy="544087"/>
          </a:xfrm>
          <a:prstGeom prst="straightConnector1">
            <a:avLst/>
          </a:prstGeom>
          <a:ln w="38100">
            <a:solidFill>
              <a:schemeClr val="tx1">
                <a:lumMod val="50000"/>
                <a:lumOff val="50000"/>
              </a:schemeClr>
            </a:solidFill>
            <a:tailEnd type="triangle"/>
          </a:ln>
          <a:effectLst/>
        </p:spPr>
        <p:style>
          <a:lnRef idx="1">
            <a:schemeClr val="accent1"/>
          </a:lnRef>
          <a:fillRef idx="0">
            <a:schemeClr val="accent1"/>
          </a:fillRef>
          <a:effectRef idx="0">
            <a:schemeClr val="accent1"/>
          </a:effectRef>
          <a:fontRef idx="minor">
            <a:schemeClr val="tx1"/>
          </a:fontRef>
        </p:style>
      </p:cxnSp>
      <p:cxnSp>
        <p:nvCxnSpPr>
          <p:cNvPr id="123" name="Straight Arrow Connector 122">
            <a:extLst>
              <a:ext uri="{FF2B5EF4-FFF2-40B4-BE49-F238E27FC236}">
                <a16:creationId xmlns:a16="http://schemas.microsoft.com/office/drawing/2014/main" id="{18A3C248-3F33-ED4E-8AA2-381A872776FF}"/>
              </a:ext>
            </a:extLst>
          </p:cNvPr>
          <p:cNvCxnSpPr>
            <a:cxnSpLocks/>
          </p:cNvCxnSpPr>
          <p:nvPr/>
        </p:nvCxnSpPr>
        <p:spPr>
          <a:xfrm flipV="1">
            <a:off x="4710334" y="4778399"/>
            <a:ext cx="0" cy="544087"/>
          </a:xfrm>
          <a:prstGeom prst="straightConnector1">
            <a:avLst/>
          </a:prstGeom>
          <a:ln w="38100">
            <a:solidFill>
              <a:schemeClr val="tx1">
                <a:lumMod val="50000"/>
                <a:lumOff val="50000"/>
              </a:schemeClr>
            </a:solidFill>
            <a:tailEnd type="triangle"/>
          </a:ln>
          <a:effectLst/>
        </p:spPr>
        <p:style>
          <a:lnRef idx="1">
            <a:schemeClr val="accent1"/>
          </a:lnRef>
          <a:fillRef idx="0">
            <a:schemeClr val="accent1"/>
          </a:fillRef>
          <a:effectRef idx="0">
            <a:schemeClr val="accent1"/>
          </a:effectRef>
          <a:fontRef idx="minor">
            <a:schemeClr val="tx1"/>
          </a:fontRef>
        </p:style>
      </p:cxnSp>
      <p:sp>
        <p:nvSpPr>
          <p:cNvPr id="126" name="Rectangle 125">
            <a:extLst>
              <a:ext uri="{FF2B5EF4-FFF2-40B4-BE49-F238E27FC236}">
                <a16:creationId xmlns:a16="http://schemas.microsoft.com/office/drawing/2014/main" id="{66D9A594-8765-F144-A1DC-EAC8A5B24AD5}"/>
              </a:ext>
            </a:extLst>
          </p:cNvPr>
          <p:cNvSpPr/>
          <p:nvPr/>
        </p:nvSpPr>
        <p:spPr>
          <a:xfrm>
            <a:off x="3332772" y="1272884"/>
            <a:ext cx="3425569"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400" b="1" dirty="0">
                <a:solidFill>
                  <a:srgbClr val="C00000"/>
                </a:solidFill>
                <a:latin typeface="Cambria" panose="02040503050406030204" pitchFamily="18" charset="0"/>
              </a:rPr>
              <a:t>Different </a:t>
            </a:r>
            <a:r>
              <a:rPr lang="en-US" sz="2400" b="1" dirty="0" err="1">
                <a:solidFill>
                  <a:srgbClr val="C00000"/>
                </a:solidFill>
                <a:latin typeface="Cambria" panose="02040503050406030204" pitchFamily="18" charset="0"/>
              </a:rPr>
              <a:t>RowHammer</a:t>
            </a:r>
            <a:r>
              <a:rPr lang="en-US" sz="2400" b="1" dirty="0">
                <a:solidFill>
                  <a:srgbClr val="C00000"/>
                </a:solidFill>
                <a:latin typeface="Cambria" panose="02040503050406030204" pitchFamily="18" charset="0"/>
              </a:rPr>
              <a:t> vulnerabilities</a:t>
            </a:r>
          </a:p>
        </p:txBody>
      </p:sp>
      <p:cxnSp>
        <p:nvCxnSpPr>
          <p:cNvPr id="127" name="Straight Arrow Connector 126">
            <a:extLst>
              <a:ext uri="{FF2B5EF4-FFF2-40B4-BE49-F238E27FC236}">
                <a16:creationId xmlns:a16="http://schemas.microsoft.com/office/drawing/2014/main" id="{6119E4CB-69B0-B544-A07B-ACA9816FCBDE}"/>
              </a:ext>
            </a:extLst>
          </p:cNvPr>
          <p:cNvCxnSpPr>
            <a:cxnSpLocks/>
          </p:cNvCxnSpPr>
          <p:nvPr/>
        </p:nvCxnSpPr>
        <p:spPr>
          <a:xfrm flipH="1">
            <a:off x="4308560" y="1868680"/>
            <a:ext cx="509865" cy="525448"/>
          </a:xfrm>
          <a:prstGeom prst="straightConnector1">
            <a:avLst/>
          </a:prstGeom>
          <a:ln w="76200">
            <a:solidFill>
              <a:srgbClr val="C00000"/>
            </a:solidFill>
            <a:tailEnd type="triangle"/>
          </a:ln>
          <a:effectLst/>
        </p:spPr>
        <p:style>
          <a:lnRef idx="1">
            <a:schemeClr val="accent1"/>
          </a:lnRef>
          <a:fillRef idx="0">
            <a:schemeClr val="accent1"/>
          </a:fillRef>
          <a:effectRef idx="0">
            <a:schemeClr val="accent1"/>
          </a:effectRef>
          <a:fontRef idx="minor">
            <a:schemeClr val="tx1"/>
          </a:fontRef>
        </p:style>
      </p:cxnSp>
      <p:sp>
        <p:nvSpPr>
          <p:cNvPr id="128" name="Content Placeholder 2">
            <a:extLst>
              <a:ext uri="{FF2B5EF4-FFF2-40B4-BE49-F238E27FC236}">
                <a16:creationId xmlns:a16="http://schemas.microsoft.com/office/drawing/2014/main" id="{264DDEF8-7A12-CE44-A885-DD8AA1FD0F3B}"/>
              </a:ext>
            </a:extLst>
          </p:cNvPr>
          <p:cNvSpPr txBox="1">
            <a:spLocks/>
          </p:cNvSpPr>
          <p:nvPr/>
        </p:nvSpPr>
        <p:spPr>
          <a:xfrm>
            <a:off x="1524001" y="5929204"/>
            <a:ext cx="9144000" cy="448185"/>
          </a:xfrm>
          <a:prstGeom prst="rect">
            <a:avLst/>
          </a:prstGeom>
          <a:effectLst/>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3600" kern="1200">
                <a:solidFill>
                  <a:schemeClr val="tx1"/>
                </a:solidFill>
                <a:latin typeface="Cambria" panose="02040503050406030204" pitchFamily="18" charset="0"/>
                <a:ea typeface="+mn-ea"/>
                <a:cs typeface="+mn-cs"/>
              </a:defRPr>
            </a:lvl1pPr>
            <a:lvl2pPr marL="685800" indent="-228600" algn="l" defTabSz="914400" rtl="0" eaLnBrk="1" latinLnBrk="0" hangingPunct="1">
              <a:lnSpc>
                <a:spcPct val="90000"/>
              </a:lnSpc>
              <a:spcBef>
                <a:spcPts val="500"/>
              </a:spcBef>
              <a:buFont typeface="Cambria" panose="02040503050406030204" pitchFamily="18" charset="0"/>
              <a:buChar char="-"/>
              <a:defRPr sz="2800" kern="1200">
                <a:solidFill>
                  <a:schemeClr val="tx1"/>
                </a:solidFill>
                <a:latin typeface="Cambria" panose="02040503050406030204" pitchFamily="18" charset="0"/>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Cambria" panose="02040503050406030204" pitchFamily="18" charset="0"/>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800" dirty="0"/>
              <a:t>Some cells are more vulnerable due to </a:t>
            </a:r>
            <a:r>
              <a:rPr lang="en-US" sz="2800" b="1" dirty="0"/>
              <a:t>process variation</a:t>
            </a:r>
          </a:p>
        </p:txBody>
      </p:sp>
      <p:cxnSp>
        <p:nvCxnSpPr>
          <p:cNvPr id="125" name="Straight Connector 124">
            <a:extLst>
              <a:ext uri="{FF2B5EF4-FFF2-40B4-BE49-F238E27FC236}">
                <a16:creationId xmlns:a16="http://schemas.microsoft.com/office/drawing/2014/main" id="{12D19ECA-F7C1-1941-BD20-47A82DF20B15}"/>
              </a:ext>
            </a:extLst>
          </p:cNvPr>
          <p:cNvCxnSpPr>
            <a:cxnSpLocks/>
          </p:cNvCxnSpPr>
          <p:nvPr/>
        </p:nvCxnSpPr>
        <p:spPr>
          <a:xfrm flipH="1" flipV="1">
            <a:off x="5191124" y="4697608"/>
            <a:ext cx="4145569" cy="6452"/>
          </a:xfrm>
          <a:prstGeom prst="line">
            <a:avLst/>
          </a:prstGeom>
          <a:ln w="76200">
            <a:solidFill>
              <a:schemeClr val="tx1"/>
            </a:solidFill>
            <a:headEnd type="triangle"/>
          </a:ln>
          <a:effectLst/>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B46C0194-E9D0-E644-9B8A-E3A8E43A5D2D}"/>
              </a:ext>
            </a:extLst>
          </p:cNvPr>
          <p:cNvCxnSpPr>
            <a:cxnSpLocks/>
          </p:cNvCxnSpPr>
          <p:nvPr/>
        </p:nvCxnSpPr>
        <p:spPr>
          <a:xfrm flipV="1">
            <a:off x="5195076" y="4724121"/>
            <a:ext cx="4222420" cy="2788"/>
          </a:xfrm>
          <a:prstGeom prst="line">
            <a:avLst/>
          </a:prstGeom>
          <a:ln w="76200">
            <a:solidFill>
              <a:schemeClr val="accent1">
                <a:lumMod val="75000"/>
              </a:schemeClr>
            </a:solidFill>
            <a:tailEnd type="triangle"/>
          </a:ln>
          <a:effectLst/>
        </p:spPr>
        <p:style>
          <a:lnRef idx="1">
            <a:schemeClr val="accent1"/>
          </a:lnRef>
          <a:fillRef idx="0">
            <a:schemeClr val="accent1"/>
          </a:fillRef>
          <a:effectRef idx="0">
            <a:schemeClr val="accent1"/>
          </a:effectRef>
          <a:fontRef idx="minor">
            <a:schemeClr val="tx1"/>
          </a:fontRef>
        </p:style>
      </p:cxnSp>
      <p:sp>
        <p:nvSpPr>
          <p:cNvPr id="129" name="Rectangle 128">
            <a:extLst>
              <a:ext uri="{FF2B5EF4-FFF2-40B4-BE49-F238E27FC236}">
                <a16:creationId xmlns:a16="http://schemas.microsoft.com/office/drawing/2014/main" id="{23A25B8C-6B23-6141-85CD-75FDF06C19A0}"/>
              </a:ext>
            </a:extLst>
          </p:cNvPr>
          <p:cNvSpPr/>
          <p:nvPr/>
        </p:nvSpPr>
        <p:spPr>
          <a:xfrm>
            <a:off x="2561199" y="5426572"/>
            <a:ext cx="3425569" cy="417364"/>
          </a:xfrm>
          <a:prstGeom prst="rect">
            <a:avLst/>
          </a:prstGeom>
          <a:noFill/>
          <a:ln w="38100">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i="1" dirty="0" err="1">
                <a:solidFill>
                  <a:schemeClr val="tx1">
                    <a:lumMod val="50000"/>
                    <a:lumOff val="50000"/>
                  </a:schemeClr>
                </a:solidFill>
                <a:latin typeface="Cambria" panose="02040503050406030204" pitchFamily="18" charset="0"/>
              </a:rPr>
              <a:t>RowHammer</a:t>
            </a:r>
            <a:r>
              <a:rPr lang="en-US" sz="2000" b="1" i="1" dirty="0">
                <a:solidFill>
                  <a:schemeClr val="tx1">
                    <a:lumMod val="50000"/>
                    <a:lumOff val="50000"/>
                  </a:schemeClr>
                </a:solidFill>
                <a:latin typeface="Cambria" panose="02040503050406030204" pitchFamily="18" charset="0"/>
              </a:rPr>
              <a:t> Attack:</a:t>
            </a:r>
          </a:p>
          <a:p>
            <a:pPr algn="ctr"/>
            <a:r>
              <a:rPr lang="en-US" sz="2000" i="1" dirty="0">
                <a:solidFill>
                  <a:schemeClr val="tx1">
                    <a:lumMod val="50000"/>
                    <a:lumOff val="50000"/>
                  </a:schemeClr>
                </a:solidFill>
                <a:latin typeface="Cambria" panose="02040503050406030204" pitchFamily="18" charset="0"/>
              </a:rPr>
              <a:t>Accesses to nearby row</a:t>
            </a:r>
          </a:p>
        </p:txBody>
      </p:sp>
      <p:cxnSp>
        <p:nvCxnSpPr>
          <p:cNvPr id="130" name="Straight Arrow Connector 129">
            <a:extLst>
              <a:ext uri="{FF2B5EF4-FFF2-40B4-BE49-F238E27FC236}">
                <a16:creationId xmlns:a16="http://schemas.microsoft.com/office/drawing/2014/main" id="{4BE3F530-27AD-8F43-98C8-74DD287A2ECD}"/>
              </a:ext>
            </a:extLst>
          </p:cNvPr>
          <p:cNvCxnSpPr>
            <a:cxnSpLocks/>
          </p:cNvCxnSpPr>
          <p:nvPr/>
        </p:nvCxnSpPr>
        <p:spPr>
          <a:xfrm>
            <a:off x="3571613" y="3003256"/>
            <a:ext cx="5895628" cy="3441"/>
          </a:xfrm>
          <a:prstGeom prst="straightConnector1">
            <a:avLst/>
          </a:prstGeom>
          <a:ln w="38100" cap="rnd">
            <a:solidFill>
              <a:schemeClr val="bg1">
                <a:lumMod val="50000"/>
              </a:schemeClr>
            </a:solidFill>
            <a:prstDash val="sysDash"/>
            <a:headEnd type="none" w="lg" len="med"/>
            <a:tailEnd type="none" w="lg" len="med"/>
          </a:ln>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02073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559FB-8DDF-6F41-A510-F3A8357912C8}"/>
              </a:ext>
            </a:extLst>
          </p:cNvPr>
          <p:cNvSpPr>
            <a:spLocks noGrp="1"/>
          </p:cNvSpPr>
          <p:nvPr>
            <p:ph type="title"/>
          </p:nvPr>
        </p:nvSpPr>
        <p:spPr>
          <a:xfrm>
            <a:off x="838200" y="0"/>
            <a:ext cx="10515600" cy="1325563"/>
          </a:xfrm>
        </p:spPr>
        <p:txBody>
          <a:bodyPr/>
          <a:lstStyle/>
          <a:p>
            <a:r>
              <a:rPr lang="en-US" b="1" dirty="0"/>
              <a:t>Motivation</a:t>
            </a:r>
          </a:p>
        </p:txBody>
      </p:sp>
      <p:sp>
        <p:nvSpPr>
          <p:cNvPr id="3" name="Content Placeholder 2">
            <a:extLst>
              <a:ext uri="{FF2B5EF4-FFF2-40B4-BE49-F238E27FC236}">
                <a16:creationId xmlns:a16="http://schemas.microsoft.com/office/drawing/2014/main" id="{7451985C-9664-394D-94AF-354C677B601E}"/>
              </a:ext>
            </a:extLst>
          </p:cNvPr>
          <p:cNvSpPr>
            <a:spLocks noGrp="1"/>
          </p:cNvSpPr>
          <p:nvPr>
            <p:ph idx="1"/>
          </p:nvPr>
        </p:nvSpPr>
        <p:spPr>
          <a:xfrm>
            <a:off x="1284848" y="1006596"/>
            <a:ext cx="9143999" cy="5318753"/>
          </a:xfrm>
        </p:spPr>
        <p:txBody>
          <a:bodyPr/>
          <a:lstStyle/>
          <a:p>
            <a:pPr lvl="1"/>
            <a:r>
              <a:rPr lang="en-US" sz="2600" dirty="0"/>
              <a:t>Denser DRAM chips are </a:t>
            </a:r>
            <a:r>
              <a:rPr lang="en-US" sz="2600" b="1" dirty="0">
                <a:solidFill>
                  <a:schemeClr val="accent2">
                    <a:lumMod val="75000"/>
                  </a:schemeClr>
                </a:solidFill>
              </a:rPr>
              <a:t>more vulnerable </a:t>
            </a:r>
            <a:r>
              <a:rPr lang="en-US" sz="2600" dirty="0"/>
              <a:t>to </a:t>
            </a:r>
            <a:r>
              <a:rPr lang="en-US" sz="2600" dirty="0" err="1"/>
              <a:t>RowHammer</a:t>
            </a:r>
            <a:r>
              <a:rPr lang="en-US" sz="2600" dirty="0"/>
              <a:t> </a:t>
            </a:r>
          </a:p>
          <a:p>
            <a:pPr marL="457200" lvl="1" indent="0">
              <a:buNone/>
            </a:pPr>
            <a:endParaRPr lang="en-US" sz="2600" dirty="0"/>
          </a:p>
          <a:p>
            <a:pPr lvl="1"/>
            <a:r>
              <a:rPr lang="en-US" sz="2600" dirty="0"/>
              <a:t>Three prior works </a:t>
            </a:r>
            <a:r>
              <a:rPr lang="en-US" sz="1800" b="1" dirty="0">
                <a:solidFill>
                  <a:srgbClr val="538234"/>
                </a:solidFill>
              </a:rPr>
              <a:t>[Kim+, ISCA’14], [Park+, MR’16], [Park+, MR’16]</a:t>
            </a:r>
            <a:r>
              <a:rPr lang="en-US" sz="2600" dirty="0"/>
              <a:t>, </a:t>
            </a:r>
            <a:r>
              <a:rPr lang="en-US" sz="2600" b="1" dirty="0"/>
              <a:t>over the last six years</a:t>
            </a:r>
            <a:r>
              <a:rPr lang="en-US" sz="2600" dirty="0"/>
              <a:t> provide </a:t>
            </a:r>
            <a:r>
              <a:rPr lang="en-US" sz="2600" dirty="0" err="1"/>
              <a:t>RowHammer</a:t>
            </a:r>
            <a:r>
              <a:rPr lang="en-US" sz="2600" dirty="0"/>
              <a:t> characterization data on real DRAM</a:t>
            </a:r>
          </a:p>
          <a:p>
            <a:pPr lvl="1"/>
            <a:endParaRPr lang="en-US" sz="2600" dirty="0"/>
          </a:p>
          <a:p>
            <a:pPr lvl="1"/>
            <a:r>
              <a:rPr lang="en-US" sz="2600" dirty="0"/>
              <a:t>However, there is </a:t>
            </a:r>
            <a:r>
              <a:rPr lang="en-US" sz="2600" b="1" dirty="0">
                <a:solidFill>
                  <a:srgbClr val="C00000"/>
                </a:solidFill>
              </a:rPr>
              <a:t>no comprehensive experimental study</a:t>
            </a:r>
            <a:r>
              <a:rPr lang="en-US" sz="2600" b="1" dirty="0"/>
              <a:t> </a:t>
            </a:r>
            <a:r>
              <a:rPr lang="en-US" sz="2600" dirty="0"/>
              <a:t>that demonstrates </a:t>
            </a:r>
            <a:r>
              <a:rPr lang="en-US" sz="2600" b="1" dirty="0">
                <a:solidFill>
                  <a:srgbClr val="C00000"/>
                </a:solidFill>
              </a:rPr>
              <a:t>how vulnerability scales </a:t>
            </a:r>
            <a:r>
              <a:rPr lang="en-US" sz="2600" dirty="0"/>
              <a:t>across DRAM types and technology node generations </a:t>
            </a:r>
          </a:p>
          <a:p>
            <a:pPr lvl="1"/>
            <a:endParaRPr lang="en-US" sz="2600" dirty="0"/>
          </a:p>
          <a:p>
            <a:pPr lvl="1"/>
            <a:r>
              <a:rPr lang="en-US" sz="2600" dirty="0"/>
              <a:t>It is </a:t>
            </a:r>
            <a:r>
              <a:rPr lang="en-US" sz="2600" b="1" dirty="0">
                <a:solidFill>
                  <a:srgbClr val="7030A0"/>
                </a:solidFill>
              </a:rPr>
              <a:t>unclear whether current mitigation mechanisms will remain viable</a:t>
            </a:r>
            <a:r>
              <a:rPr lang="en-US" sz="2600" b="1" dirty="0"/>
              <a:t> </a:t>
            </a:r>
            <a:r>
              <a:rPr lang="en-US" sz="2600" dirty="0"/>
              <a:t>for future DRAM chips that are likely to be more vulnerable to </a:t>
            </a:r>
            <a:r>
              <a:rPr lang="en-US" sz="2600" dirty="0" err="1"/>
              <a:t>RowHammer</a:t>
            </a:r>
            <a:endParaRPr lang="en-US" sz="2600" dirty="0"/>
          </a:p>
          <a:p>
            <a:pPr marL="0" indent="0">
              <a:buNone/>
            </a:pPr>
            <a:endParaRPr lang="en-US" dirty="0"/>
          </a:p>
        </p:txBody>
      </p:sp>
    </p:spTree>
    <p:extLst>
      <p:ext uri="{BB962C8B-B14F-4D97-AF65-F5344CB8AC3E}">
        <p14:creationId xmlns:p14="http://schemas.microsoft.com/office/powerpoint/2010/main" val="542238682"/>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6050</TotalTime>
  <Words>6284</Words>
  <Application>Microsoft Office PowerPoint</Application>
  <PresentationFormat>宽屏</PresentationFormat>
  <Paragraphs>766</Paragraphs>
  <Slides>45</Slides>
  <Notes>43</Notes>
  <HiddenSlides>25</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45</vt:i4>
      </vt:variant>
    </vt:vector>
  </HeadingPairs>
  <TitlesOfParts>
    <vt:vector size="51" baseType="lpstr">
      <vt:lpstr>LinLibertineTI</vt:lpstr>
      <vt:lpstr>等线</vt:lpstr>
      <vt:lpstr>等线 Light</vt:lpstr>
      <vt:lpstr>Arial</vt:lpstr>
      <vt:lpstr>Cambria</vt:lpstr>
      <vt:lpstr>Office 主题​​</vt:lpstr>
      <vt:lpstr>Revisiting RowHammer: An Experimental Analysis of Modern Devices and Mitigation Techniques</vt:lpstr>
      <vt:lpstr>Outline</vt:lpstr>
      <vt:lpstr>The RowHammer Vulnerability</vt:lpstr>
      <vt:lpstr>DRAM Organization</vt:lpstr>
      <vt:lpstr>DRAM Cell Leakage</vt:lpstr>
      <vt:lpstr>DRAM Refresh</vt:lpstr>
      <vt:lpstr>RowHammer Bit Flips</vt:lpstr>
      <vt:lpstr>Cell-to-Cell Variation</vt:lpstr>
      <vt:lpstr>Motivation</vt:lpstr>
      <vt:lpstr>Goal</vt:lpstr>
      <vt:lpstr>DRAM Testing Infrastructures</vt:lpstr>
      <vt:lpstr>DRAM Chips Tested</vt:lpstr>
      <vt:lpstr>Effective RowHammer Characterization </vt:lpstr>
      <vt:lpstr>Testing Methodology</vt:lpstr>
      <vt:lpstr>Testing Methodology</vt:lpstr>
      <vt:lpstr>Key Takeaways from 1580 Chips</vt:lpstr>
      <vt:lpstr>1. RowHammer Vulnerability</vt:lpstr>
      <vt:lpstr>2. Data Pattern Dependence</vt:lpstr>
      <vt:lpstr>3. Hammer Count (HC) Effects</vt:lpstr>
      <vt:lpstr>3. Hammer Count (HC) Effects</vt:lpstr>
      <vt:lpstr>4. Spatial Effects: Row Distance</vt:lpstr>
      <vt:lpstr>4. Spatial Effects: Row Distance</vt:lpstr>
      <vt:lpstr>4. Spatial Effects: Row Distance</vt:lpstr>
      <vt:lpstr>4. Spatial Distribution of Bit Flips</vt:lpstr>
      <vt:lpstr>4. Spatial Distribution of Bit Flips</vt:lpstr>
      <vt:lpstr>5. First RowHammer Bit Flips per Chip</vt:lpstr>
      <vt:lpstr>5. First RowHammer Bit Flips per Chip</vt:lpstr>
      <vt:lpstr>5. First RowHammer Bit Flips per Chip</vt:lpstr>
      <vt:lpstr>5. First RowHammer Bit Flips per Chip</vt:lpstr>
      <vt:lpstr>Key Takeaways from 1580 Chips</vt:lpstr>
      <vt:lpstr>Evaluation Methodology</vt:lpstr>
      <vt:lpstr>Evaluation Methodology</vt:lpstr>
      <vt:lpstr>Mitigation Mech. Eval. (Increased Refresh)</vt:lpstr>
      <vt:lpstr>Mitigation Mechanism Evaluation (PARA) </vt:lpstr>
      <vt:lpstr>Mitigation Mechanism Evaluation (ProHIT)</vt:lpstr>
      <vt:lpstr>Mitigation Mechanism Evaluation (MRLoc)</vt:lpstr>
      <vt:lpstr>Mitigation Mechanism Evaluation (TWiCe)</vt:lpstr>
      <vt:lpstr>Mitigation Mechanism Evaluation (Ideal)</vt:lpstr>
      <vt:lpstr>Mitigation Mechanism Evaluation</vt:lpstr>
      <vt:lpstr>Mitigation Mechanism Evaluation</vt:lpstr>
      <vt:lpstr>Mitigation Mechanism Evaluation</vt:lpstr>
      <vt:lpstr>Key Takeaways from Mitigation Mechanisms</vt:lpstr>
      <vt:lpstr>RowHammer Solutions Going Forward</vt:lpstr>
      <vt:lpstr>Conclusion</vt:lpstr>
      <vt:lpstr>Q&amp;A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Revisiting RowHammer: An Experimental Analysis of Modern Devices and Mitigation Techniques</dc:title>
  <dc:creator>稂 丽辉</dc:creator>
  <cp:lastModifiedBy>稂 丽辉</cp:lastModifiedBy>
  <cp:revision>66</cp:revision>
  <dcterms:created xsi:type="dcterms:W3CDTF">2021-12-05T03:25:37Z</dcterms:created>
  <dcterms:modified xsi:type="dcterms:W3CDTF">2021-12-09T08:16:27Z</dcterms:modified>
</cp:coreProperties>
</file>

<file path=docProps/thumbnail.jpeg>
</file>